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70" r:id="rId2"/>
    <p:sldId id="271" r:id="rId3"/>
    <p:sldId id="1914" r:id="rId4"/>
    <p:sldId id="272"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nter Young" initials="HY" lastIdx="1" clrIdx="0">
    <p:extLst>
      <p:ext uri="{19B8F6BF-5375-455C-9EA6-DF929625EA0E}">
        <p15:presenceInfo xmlns:p15="http://schemas.microsoft.com/office/powerpoint/2012/main" userId="6d0c19186ed5a97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14"/>
  </p:normalViewPr>
  <p:slideViewPr>
    <p:cSldViewPr snapToGrid="0" snapToObjects="1">
      <p:cViewPr varScale="1">
        <p:scale>
          <a:sx n="112" d="100"/>
          <a:sy n="112" d="100"/>
        </p:scale>
        <p:origin x="576" y="17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89" d="100"/>
          <a:sy n="89" d="100"/>
        </p:scale>
        <p:origin x="3840"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D21CE2-9321-F640-8B63-9B9D4E379B6E}" type="datetimeFigureOut">
              <a:rPr lang="en-US" smtClean="0"/>
              <a:t>1/12/21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439328-1009-2E41-B71B-213DAF1AAAD5}" type="slidenum">
              <a:rPr lang="en-US" smtClean="0"/>
              <a:t>‹#›</a:t>
            </a:fld>
            <a:endParaRPr lang="en-US"/>
          </a:p>
        </p:txBody>
      </p:sp>
    </p:spTree>
    <p:extLst>
      <p:ext uri="{BB962C8B-B14F-4D97-AF65-F5344CB8AC3E}">
        <p14:creationId xmlns:p14="http://schemas.microsoft.com/office/powerpoint/2010/main" val="93642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gcc02.safelinks.protection.outlook.com/?url=https%3A%2F%2Fyoutu.be%2FV1BUm3fnk4c&amp;data=04%7C01%7Cdonna.g.lawson%40nasa.gov%7Cca16dbb470534e30b1da08d8b3115c53%7C7005d45845be48ae8140d43da96dd17b%7C0%7C0%7C637456234421346562%7CUnknown%7CTWFpbGZsb3d8eyJWIjoiMC4wLjAwMDAiLCJQIjoiV2luMzIiLCJBTiI6Ik1haWwiLCJXVCI6Mn0%3D%7C1000&amp;sdata=aO4mNRhen0QyLxZP6gSiW1gqZTB%2B62oaeaawEwadFCI%3D&amp;reserved=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Advances at Langley will lead to faster aircraft and more capable drones. New technologies could save lives, protect the environment and boost the economy. </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Langley scientists defend life on our home planet through a better understanding Earth's climate, weather, atmosphere and air quality.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As NASA </a:t>
            </a:r>
            <a:r>
              <a:rPr lang="en-US" dirty="0"/>
              <a:t>embarks on </a:t>
            </a:r>
            <a:r>
              <a:rPr lang="en-US" sz="1200" kern="1200" dirty="0">
                <a:solidFill>
                  <a:schemeClr val="tx1"/>
                </a:solidFill>
                <a:effectLst/>
                <a:latin typeface="+mn-lt"/>
                <a:ea typeface="+mn-ea"/>
                <a:cs typeface="+mn-cs"/>
              </a:rPr>
              <a:t>human exploration of deep space, Langley contributions will drive mission success, protect America’s space pioneers and help make history</a:t>
            </a:r>
            <a:r>
              <a:rPr lang="en-US" dirty="0">
                <a:effectLst/>
              </a:rPr>
              <a:t> </a:t>
            </a:r>
            <a:endParaRPr lang="en-US" dirty="0"/>
          </a:p>
        </p:txBody>
      </p:sp>
      <p:sp>
        <p:nvSpPr>
          <p:cNvPr id="4" name="Slide Number Placeholder 3"/>
          <p:cNvSpPr>
            <a:spLocks noGrp="1"/>
          </p:cNvSpPr>
          <p:nvPr>
            <p:ph type="sldNum" sz="quarter" idx="5"/>
          </p:nvPr>
        </p:nvSpPr>
        <p:spPr/>
        <p:txBody>
          <a:bodyPr/>
          <a:lstStyle/>
          <a:p>
            <a:fld id="{F6FC1B94-74EE-C44F-8E4A-400521771518}" type="slidenum">
              <a:rPr lang="en-US" smtClean="0"/>
              <a:t>1</a:t>
            </a:fld>
            <a:endParaRPr lang="en-US"/>
          </a:p>
        </p:txBody>
      </p:sp>
    </p:spTree>
    <p:extLst>
      <p:ext uri="{BB962C8B-B14F-4D97-AF65-F5344CB8AC3E}">
        <p14:creationId xmlns:p14="http://schemas.microsoft.com/office/powerpoint/2010/main" val="144193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Innovation at Langley protects lives, encourages efficient use of tax dollars and has potential to inspire improvements across the federal government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effectLst/>
              </a:rPr>
              <a:t>Langley has a significant economic contributions, collaborations and tech transfer activities have a significant impact on the nation,</a:t>
            </a:r>
            <a:r>
              <a:rPr lang="en-US" dirty="0"/>
              <a:t> the Commonwealth and the region.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Langley is leaning forward in the virtual world with new online content for educators, participating in outreach events, virtual launch viewings and new resources for those without Internet, like our partnership with PBS Richmond.</a:t>
            </a:r>
          </a:p>
          <a:p>
            <a:r>
              <a:rPr lang="en-US" dirty="0"/>
              <a:t> </a:t>
            </a:r>
          </a:p>
        </p:txBody>
      </p:sp>
      <p:sp>
        <p:nvSpPr>
          <p:cNvPr id="4" name="Slide Number Placeholder 3"/>
          <p:cNvSpPr>
            <a:spLocks noGrp="1"/>
          </p:cNvSpPr>
          <p:nvPr>
            <p:ph type="sldNum" sz="quarter" idx="5"/>
          </p:nvPr>
        </p:nvSpPr>
        <p:spPr/>
        <p:txBody>
          <a:bodyPr/>
          <a:lstStyle/>
          <a:p>
            <a:fld id="{F6FC1B94-74EE-C44F-8E4A-400521771518}" type="slidenum">
              <a:rPr lang="en-US" smtClean="0"/>
              <a:t>2</a:t>
            </a:fld>
            <a:endParaRPr lang="en-US"/>
          </a:p>
        </p:txBody>
      </p:sp>
    </p:spTree>
    <p:extLst>
      <p:ext uri="{BB962C8B-B14F-4D97-AF65-F5344CB8AC3E}">
        <p14:creationId xmlns:p14="http://schemas.microsoft.com/office/powerpoint/2010/main" val="517013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NASA Langley 2020 Accomplishments:  A Year of Perseverance.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sz="1200" b="0" i="0" u="sng" kern="1200" dirty="0">
                <a:solidFill>
                  <a:schemeClr val="tx1"/>
                </a:solidFill>
                <a:effectLst/>
                <a:latin typeface="+mn-lt"/>
                <a:ea typeface="+mn-ea"/>
                <a:cs typeface="+mn-cs"/>
                <a:hlinkClick r:id="rId3" tooltip="Original URL:&#10;https://youtu.be/V1BUm3fnk4c&#10;&#10;Click to follow link."/>
              </a:rPr>
              <a:t>https://youtu.be/V1BUm3fnk4c</a:t>
            </a:r>
            <a:endParaRPr lang="en-US" sz="1200" b="0" i="0" u="sng"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6FC1B94-74EE-C44F-8E4A-400521771518}" type="slidenum">
              <a:rPr lang="en-US" smtClean="0"/>
              <a:t>4</a:t>
            </a:fld>
            <a:endParaRPr lang="en-US"/>
          </a:p>
        </p:txBody>
      </p:sp>
    </p:spTree>
    <p:extLst>
      <p:ext uri="{BB962C8B-B14F-4D97-AF65-F5344CB8AC3E}">
        <p14:creationId xmlns:p14="http://schemas.microsoft.com/office/powerpoint/2010/main" val="1130125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D2624-CF61-FF41-8FEB-154BE9299B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2448AC-79A4-0045-8765-BD2504A733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6C023D-DBD1-F348-A799-A036951B76AB}"/>
              </a:ext>
            </a:extLst>
          </p:cNvPr>
          <p:cNvSpPr>
            <a:spLocks noGrp="1"/>
          </p:cNvSpPr>
          <p:nvPr>
            <p:ph type="dt" sz="half" idx="10"/>
          </p:nvPr>
        </p:nvSpPr>
        <p:spPr/>
        <p:txBody>
          <a:bodyPr/>
          <a:lstStyle/>
          <a:p>
            <a:fld id="{617641F1-3288-074F-BFC3-AF7153703FC7}" type="datetimeFigureOut">
              <a:rPr lang="en-US" smtClean="0"/>
              <a:t>1/12/21</a:t>
            </a:fld>
            <a:endParaRPr lang="en-US"/>
          </a:p>
        </p:txBody>
      </p:sp>
      <p:sp>
        <p:nvSpPr>
          <p:cNvPr id="5" name="Footer Placeholder 4">
            <a:extLst>
              <a:ext uri="{FF2B5EF4-FFF2-40B4-BE49-F238E27FC236}">
                <a16:creationId xmlns:a16="http://schemas.microsoft.com/office/drawing/2014/main" id="{2FE38856-78D4-DE45-A27C-B2972C5C67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2FFD1D-232C-254A-AD0C-22066C705E01}"/>
              </a:ext>
            </a:extLst>
          </p:cNvPr>
          <p:cNvSpPr>
            <a:spLocks noGrp="1"/>
          </p:cNvSpPr>
          <p:nvPr>
            <p:ph type="sldNum" sz="quarter" idx="12"/>
          </p:nvPr>
        </p:nvSpPr>
        <p:spPr/>
        <p:txBody>
          <a:bodyPr/>
          <a:lstStyle/>
          <a:p>
            <a:fld id="{24B09734-3205-7E4C-92FB-6A72A7C8F771}" type="slidenum">
              <a:rPr lang="en-US" smtClean="0"/>
              <a:t>‹#›</a:t>
            </a:fld>
            <a:endParaRPr lang="en-US"/>
          </a:p>
        </p:txBody>
      </p:sp>
    </p:spTree>
    <p:extLst>
      <p:ext uri="{BB962C8B-B14F-4D97-AF65-F5344CB8AC3E}">
        <p14:creationId xmlns:p14="http://schemas.microsoft.com/office/powerpoint/2010/main" val="2744812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F200E-E51C-B246-AE99-E2DD2735B7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04A72D-8540-3146-ADB7-7143C43DB2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B01D83-F475-8647-993D-AFAF2E9EFB77}"/>
              </a:ext>
            </a:extLst>
          </p:cNvPr>
          <p:cNvSpPr>
            <a:spLocks noGrp="1"/>
          </p:cNvSpPr>
          <p:nvPr>
            <p:ph type="dt" sz="half" idx="10"/>
          </p:nvPr>
        </p:nvSpPr>
        <p:spPr/>
        <p:txBody>
          <a:bodyPr/>
          <a:lstStyle/>
          <a:p>
            <a:fld id="{617641F1-3288-074F-BFC3-AF7153703FC7}" type="datetimeFigureOut">
              <a:rPr lang="en-US" smtClean="0"/>
              <a:t>1/12/21</a:t>
            </a:fld>
            <a:endParaRPr lang="en-US"/>
          </a:p>
        </p:txBody>
      </p:sp>
      <p:sp>
        <p:nvSpPr>
          <p:cNvPr id="5" name="Footer Placeholder 4">
            <a:extLst>
              <a:ext uri="{FF2B5EF4-FFF2-40B4-BE49-F238E27FC236}">
                <a16:creationId xmlns:a16="http://schemas.microsoft.com/office/drawing/2014/main" id="{BE6AA953-312C-1F4F-9D4A-AA2574743E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C020A3-2F9E-0643-A55C-D5C34F07DF5D}"/>
              </a:ext>
            </a:extLst>
          </p:cNvPr>
          <p:cNvSpPr>
            <a:spLocks noGrp="1"/>
          </p:cNvSpPr>
          <p:nvPr>
            <p:ph type="sldNum" sz="quarter" idx="12"/>
          </p:nvPr>
        </p:nvSpPr>
        <p:spPr/>
        <p:txBody>
          <a:bodyPr/>
          <a:lstStyle/>
          <a:p>
            <a:fld id="{24B09734-3205-7E4C-92FB-6A72A7C8F771}" type="slidenum">
              <a:rPr lang="en-US" smtClean="0"/>
              <a:t>‹#›</a:t>
            </a:fld>
            <a:endParaRPr lang="en-US"/>
          </a:p>
        </p:txBody>
      </p:sp>
    </p:spTree>
    <p:extLst>
      <p:ext uri="{BB962C8B-B14F-4D97-AF65-F5344CB8AC3E}">
        <p14:creationId xmlns:p14="http://schemas.microsoft.com/office/powerpoint/2010/main" val="877043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77155D-7DBE-B84C-93F9-735766489B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CE5B34-9C42-6142-9D61-35F5300E91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B61A4D-522B-3947-BBDD-F0419C0BC41B}"/>
              </a:ext>
            </a:extLst>
          </p:cNvPr>
          <p:cNvSpPr>
            <a:spLocks noGrp="1"/>
          </p:cNvSpPr>
          <p:nvPr>
            <p:ph type="dt" sz="half" idx="10"/>
          </p:nvPr>
        </p:nvSpPr>
        <p:spPr/>
        <p:txBody>
          <a:bodyPr/>
          <a:lstStyle/>
          <a:p>
            <a:fld id="{617641F1-3288-074F-BFC3-AF7153703FC7}" type="datetimeFigureOut">
              <a:rPr lang="en-US" smtClean="0"/>
              <a:t>1/12/21</a:t>
            </a:fld>
            <a:endParaRPr lang="en-US"/>
          </a:p>
        </p:txBody>
      </p:sp>
      <p:sp>
        <p:nvSpPr>
          <p:cNvPr id="5" name="Footer Placeholder 4">
            <a:extLst>
              <a:ext uri="{FF2B5EF4-FFF2-40B4-BE49-F238E27FC236}">
                <a16:creationId xmlns:a16="http://schemas.microsoft.com/office/drawing/2014/main" id="{2889BC20-1127-C843-A8B3-5DF18BFA2C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C4E7D1-B365-794B-A3B2-015905B200A7}"/>
              </a:ext>
            </a:extLst>
          </p:cNvPr>
          <p:cNvSpPr>
            <a:spLocks noGrp="1"/>
          </p:cNvSpPr>
          <p:nvPr>
            <p:ph type="sldNum" sz="quarter" idx="12"/>
          </p:nvPr>
        </p:nvSpPr>
        <p:spPr/>
        <p:txBody>
          <a:bodyPr/>
          <a:lstStyle/>
          <a:p>
            <a:fld id="{24B09734-3205-7E4C-92FB-6A72A7C8F771}" type="slidenum">
              <a:rPr lang="en-US" smtClean="0"/>
              <a:t>‹#›</a:t>
            </a:fld>
            <a:endParaRPr lang="en-US"/>
          </a:p>
        </p:txBody>
      </p:sp>
    </p:spTree>
    <p:extLst>
      <p:ext uri="{BB962C8B-B14F-4D97-AF65-F5344CB8AC3E}">
        <p14:creationId xmlns:p14="http://schemas.microsoft.com/office/powerpoint/2010/main" val="207463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5B6A9-4AD0-C248-A5C6-9376A94443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447B8F-F424-034F-800B-6D887EED04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1F7B05-2BE2-694A-B5CC-20F2F4028761}"/>
              </a:ext>
            </a:extLst>
          </p:cNvPr>
          <p:cNvSpPr>
            <a:spLocks noGrp="1"/>
          </p:cNvSpPr>
          <p:nvPr>
            <p:ph type="dt" sz="half" idx="10"/>
          </p:nvPr>
        </p:nvSpPr>
        <p:spPr/>
        <p:txBody>
          <a:bodyPr/>
          <a:lstStyle/>
          <a:p>
            <a:fld id="{617641F1-3288-074F-BFC3-AF7153703FC7}" type="datetimeFigureOut">
              <a:rPr lang="en-US" smtClean="0"/>
              <a:t>1/12/21</a:t>
            </a:fld>
            <a:endParaRPr lang="en-US"/>
          </a:p>
        </p:txBody>
      </p:sp>
      <p:sp>
        <p:nvSpPr>
          <p:cNvPr id="5" name="Footer Placeholder 4">
            <a:extLst>
              <a:ext uri="{FF2B5EF4-FFF2-40B4-BE49-F238E27FC236}">
                <a16:creationId xmlns:a16="http://schemas.microsoft.com/office/drawing/2014/main" id="{9DBA9773-A3E7-D949-8310-CD7DCF2757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C9B81F-29FE-0F48-9276-EBD86515D06F}"/>
              </a:ext>
            </a:extLst>
          </p:cNvPr>
          <p:cNvSpPr>
            <a:spLocks noGrp="1"/>
          </p:cNvSpPr>
          <p:nvPr>
            <p:ph type="sldNum" sz="quarter" idx="12"/>
          </p:nvPr>
        </p:nvSpPr>
        <p:spPr/>
        <p:txBody>
          <a:bodyPr/>
          <a:lstStyle/>
          <a:p>
            <a:fld id="{24B09734-3205-7E4C-92FB-6A72A7C8F771}" type="slidenum">
              <a:rPr lang="en-US" smtClean="0"/>
              <a:t>‹#›</a:t>
            </a:fld>
            <a:endParaRPr lang="en-US"/>
          </a:p>
        </p:txBody>
      </p:sp>
    </p:spTree>
    <p:extLst>
      <p:ext uri="{BB962C8B-B14F-4D97-AF65-F5344CB8AC3E}">
        <p14:creationId xmlns:p14="http://schemas.microsoft.com/office/powerpoint/2010/main" val="1936281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2B340-565C-2744-B5DC-0D8AA27FE4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C2D50E-3751-3D4A-BA91-DF9191F4A0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C8E061-847D-BC45-9FDC-6D771E0293AC}"/>
              </a:ext>
            </a:extLst>
          </p:cNvPr>
          <p:cNvSpPr>
            <a:spLocks noGrp="1"/>
          </p:cNvSpPr>
          <p:nvPr>
            <p:ph type="dt" sz="half" idx="10"/>
          </p:nvPr>
        </p:nvSpPr>
        <p:spPr/>
        <p:txBody>
          <a:bodyPr/>
          <a:lstStyle/>
          <a:p>
            <a:fld id="{617641F1-3288-074F-BFC3-AF7153703FC7}" type="datetimeFigureOut">
              <a:rPr lang="en-US" smtClean="0"/>
              <a:t>1/12/21</a:t>
            </a:fld>
            <a:endParaRPr lang="en-US"/>
          </a:p>
        </p:txBody>
      </p:sp>
      <p:sp>
        <p:nvSpPr>
          <p:cNvPr id="5" name="Footer Placeholder 4">
            <a:extLst>
              <a:ext uri="{FF2B5EF4-FFF2-40B4-BE49-F238E27FC236}">
                <a16:creationId xmlns:a16="http://schemas.microsoft.com/office/drawing/2014/main" id="{2491A141-8112-464D-9918-8E829E4397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B693F3-EEB2-3C4A-858C-1A44713954FD}"/>
              </a:ext>
            </a:extLst>
          </p:cNvPr>
          <p:cNvSpPr>
            <a:spLocks noGrp="1"/>
          </p:cNvSpPr>
          <p:nvPr>
            <p:ph type="sldNum" sz="quarter" idx="12"/>
          </p:nvPr>
        </p:nvSpPr>
        <p:spPr/>
        <p:txBody>
          <a:bodyPr/>
          <a:lstStyle/>
          <a:p>
            <a:fld id="{24B09734-3205-7E4C-92FB-6A72A7C8F771}" type="slidenum">
              <a:rPr lang="en-US" smtClean="0"/>
              <a:t>‹#›</a:t>
            </a:fld>
            <a:endParaRPr lang="en-US"/>
          </a:p>
        </p:txBody>
      </p:sp>
    </p:spTree>
    <p:extLst>
      <p:ext uri="{BB962C8B-B14F-4D97-AF65-F5344CB8AC3E}">
        <p14:creationId xmlns:p14="http://schemas.microsoft.com/office/powerpoint/2010/main" val="2271899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07142-2B40-704F-ADAF-DC434D9E6D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A5B126-AE65-7549-BE03-BDC6DC0973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5E3937-97C5-034C-9FCD-3600674584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7AC8D5-B067-B94D-A8AA-81F9094D7697}"/>
              </a:ext>
            </a:extLst>
          </p:cNvPr>
          <p:cNvSpPr>
            <a:spLocks noGrp="1"/>
          </p:cNvSpPr>
          <p:nvPr>
            <p:ph type="dt" sz="half" idx="10"/>
          </p:nvPr>
        </p:nvSpPr>
        <p:spPr/>
        <p:txBody>
          <a:bodyPr/>
          <a:lstStyle/>
          <a:p>
            <a:fld id="{617641F1-3288-074F-BFC3-AF7153703FC7}" type="datetimeFigureOut">
              <a:rPr lang="en-US" smtClean="0"/>
              <a:t>1/12/21</a:t>
            </a:fld>
            <a:endParaRPr lang="en-US"/>
          </a:p>
        </p:txBody>
      </p:sp>
      <p:sp>
        <p:nvSpPr>
          <p:cNvPr id="6" name="Footer Placeholder 5">
            <a:extLst>
              <a:ext uri="{FF2B5EF4-FFF2-40B4-BE49-F238E27FC236}">
                <a16:creationId xmlns:a16="http://schemas.microsoft.com/office/drawing/2014/main" id="{15DC58F7-3725-2049-8EB7-30B2C1AB3B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695C00-E90C-664C-AA73-D3C70C411057}"/>
              </a:ext>
            </a:extLst>
          </p:cNvPr>
          <p:cNvSpPr>
            <a:spLocks noGrp="1"/>
          </p:cNvSpPr>
          <p:nvPr>
            <p:ph type="sldNum" sz="quarter" idx="12"/>
          </p:nvPr>
        </p:nvSpPr>
        <p:spPr/>
        <p:txBody>
          <a:bodyPr/>
          <a:lstStyle/>
          <a:p>
            <a:fld id="{24B09734-3205-7E4C-92FB-6A72A7C8F771}" type="slidenum">
              <a:rPr lang="en-US" smtClean="0"/>
              <a:t>‹#›</a:t>
            </a:fld>
            <a:endParaRPr lang="en-US"/>
          </a:p>
        </p:txBody>
      </p:sp>
    </p:spTree>
    <p:extLst>
      <p:ext uri="{BB962C8B-B14F-4D97-AF65-F5344CB8AC3E}">
        <p14:creationId xmlns:p14="http://schemas.microsoft.com/office/powerpoint/2010/main" val="3797278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69075-C061-7046-A1A0-E70B91E850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2B07A0-66EE-F442-84E1-25BFE783D4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8F29A7-C0E2-204F-8175-445778669E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A6CDBE-B5EA-8C43-81A2-A45BDDB67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8DAEF3-6DBB-8F47-B850-492120F561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F2D9BA-003E-8043-9E59-E1D5072E9387}"/>
              </a:ext>
            </a:extLst>
          </p:cNvPr>
          <p:cNvSpPr>
            <a:spLocks noGrp="1"/>
          </p:cNvSpPr>
          <p:nvPr>
            <p:ph type="dt" sz="half" idx="10"/>
          </p:nvPr>
        </p:nvSpPr>
        <p:spPr/>
        <p:txBody>
          <a:bodyPr/>
          <a:lstStyle/>
          <a:p>
            <a:fld id="{617641F1-3288-074F-BFC3-AF7153703FC7}" type="datetimeFigureOut">
              <a:rPr lang="en-US" smtClean="0"/>
              <a:t>1/12/21</a:t>
            </a:fld>
            <a:endParaRPr lang="en-US"/>
          </a:p>
        </p:txBody>
      </p:sp>
      <p:sp>
        <p:nvSpPr>
          <p:cNvPr id="8" name="Footer Placeholder 7">
            <a:extLst>
              <a:ext uri="{FF2B5EF4-FFF2-40B4-BE49-F238E27FC236}">
                <a16:creationId xmlns:a16="http://schemas.microsoft.com/office/drawing/2014/main" id="{29643D25-0E64-2748-A3B7-35F5AC4C05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D0F28E-B768-4345-8E9C-AC401BD7C3B1}"/>
              </a:ext>
            </a:extLst>
          </p:cNvPr>
          <p:cNvSpPr>
            <a:spLocks noGrp="1"/>
          </p:cNvSpPr>
          <p:nvPr>
            <p:ph type="sldNum" sz="quarter" idx="12"/>
          </p:nvPr>
        </p:nvSpPr>
        <p:spPr/>
        <p:txBody>
          <a:bodyPr/>
          <a:lstStyle/>
          <a:p>
            <a:fld id="{24B09734-3205-7E4C-92FB-6A72A7C8F771}" type="slidenum">
              <a:rPr lang="en-US" smtClean="0"/>
              <a:t>‹#›</a:t>
            </a:fld>
            <a:endParaRPr lang="en-US"/>
          </a:p>
        </p:txBody>
      </p:sp>
    </p:spTree>
    <p:extLst>
      <p:ext uri="{BB962C8B-B14F-4D97-AF65-F5344CB8AC3E}">
        <p14:creationId xmlns:p14="http://schemas.microsoft.com/office/powerpoint/2010/main" val="295256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B4978-ADC6-BD4B-B1C9-8F07D98624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A49785-899E-2F44-A454-AF57B45C4699}"/>
              </a:ext>
            </a:extLst>
          </p:cNvPr>
          <p:cNvSpPr>
            <a:spLocks noGrp="1"/>
          </p:cNvSpPr>
          <p:nvPr>
            <p:ph type="dt" sz="half" idx="10"/>
          </p:nvPr>
        </p:nvSpPr>
        <p:spPr/>
        <p:txBody>
          <a:bodyPr/>
          <a:lstStyle/>
          <a:p>
            <a:fld id="{617641F1-3288-074F-BFC3-AF7153703FC7}" type="datetimeFigureOut">
              <a:rPr lang="en-US" smtClean="0"/>
              <a:t>1/12/21</a:t>
            </a:fld>
            <a:endParaRPr lang="en-US"/>
          </a:p>
        </p:txBody>
      </p:sp>
      <p:sp>
        <p:nvSpPr>
          <p:cNvPr id="4" name="Footer Placeholder 3">
            <a:extLst>
              <a:ext uri="{FF2B5EF4-FFF2-40B4-BE49-F238E27FC236}">
                <a16:creationId xmlns:a16="http://schemas.microsoft.com/office/drawing/2014/main" id="{48A2E7B4-B72A-CD4E-8AAC-BC991A3FE0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2232B3-7CCC-184A-BDA7-9DB3962DDE6F}"/>
              </a:ext>
            </a:extLst>
          </p:cNvPr>
          <p:cNvSpPr>
            <a:spLocks noGrp="1"/>
          </p:cNvSpPr>
          <p:nvPr>
            <p:ph type="sldNum" sz="quarter" idx="12"/>
          </p:nvPr>
        </p:nvSpPr>
        <p:spPr/>
        <p:txBody>
          <a:bodyPr/>
          <a:lstStyle/>
          <a:p>
            <a:fld id="{24B09734-3205-7E4C-92FB-6A72A7C8F771}" type="slidenum">
              <a:rPr lang="en-US" smtClean="0"/>
              <a:t>‹#›</a:t>
            </a:fld>
            <a:endParaRPr lang="en-US"/>
          </a:p>
        </p:txBody>
      </p:sp>
    </p:spTree>
    <p:extLst>
      <p:ext uri="{BB962C8B-B14F-4D97-AF65-F5344CB8AC3E}">
        <p14:creationId xmlns:p14="http://schemas.microsoft.com/office/powerpoint/2010/main" val="3922564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632116-76E6-C74F-A669-FEBC6AEC7321}"/>
              </a:ext>
            </a:extLst>
          </p:cNvPr>
          <p:cNvSpPr>
            <a:spLocks noGrp="1"/>
          </p:cNvSpPr>
          <p:nvPr>
            <p:ph type="dt" sz="half" idx="10"/>
          </p:nvPr>
        </p:nvSpPr>
        <p:spPr/>
        <p:txBody>
          <a:bodyPr/>
          <a:lstStyle/>
          <a:p>
            <a:fld id="{617641F1-3288-074F-BFC3-AF7153703FC7}" type="datetimeFigureOut">
              <a:rPr lang="en-US" smtClean="0"/>
              <a:t>1/12/21</a:t>
            </a:fld>
            <a:endParaRPr lang="en-US"/>
          </a:p>
        </p:txBody>
      </p:sp>
      <p:sp>
        <p:nvSpPr>
          <p:cNvPr id="3" name="Footer Placeholder 2">
            <a:extLst>
              <a:ext uri="{FF2B5EF4-FFF2-40B4-BE49-F238E27FC236}">
                <a16:creationId xmlns:a16="http://schemas.microsoft.com/office/drawing/2014/main" id="{FE77E98B-1C3F-614C-9E4B-BF17495F7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E2C4A9-8ECF-6042-8648-417F99CC230B}"/>
              </a:ext>
            </a:extLst>
          </p:cNvPr>
          <p:cNvSpPr>
            <a:spLocks noGrp="1"/>
          </p:cNvSpPr>
          <p:nvPr>
            <p:ph type="sldNum" sz="quarter" idx="12"/>
          </p:nvPr>
        </p:nvSpPr>
        <p:spPr/>
        <p:txBody>
          <a:bodyPr/>
          <a:lstStyle/>
          <a:p>
            <a:fld id="{24B09734-3205-7E4C-92FB-6A72A7C8F771}" type="slidenum">
              <a:rPr lang="en-US" smtClean="0"/>
              <a:t>‹#›</a:t>
            </a:fld>
            <a:endParaRPr lang="en-US"/>
          </a:p>
        </p:txBody>
      </p:sp>
    </p:spTree>
    <p:extLst>
      <p:ext uri="{BB962C8B-B14F-4D97-AF65-F5344CB8AC3E}">
        <p14:creationId xmlns:p14="http://schemas.microsoft.com/office/powerpoint/2010/main" val="751891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2E076-2C0A-1D47-8462-0270221A05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4302A6-EC89-584B-A33C-50B7D341E5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E0ADDD-B064-8F40-AB3B-B986E5843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A5A2DA-7895-F744-8EA9-2C771F9941D2}"/>
              </a:ext>
            </a:extLst>
          </p:cNvPr>
          <p:cNvSpPr>
            <a:spLocks noGrp="1"/>
          </p:cNvSpPr>
          <p:nvPr>
            <p:ph type="dt" sz="half" idx="10"/>
          </p:nvPr>
        </p:nvSpPr>
        <p:spPr/>
        <p:txBody>
          <a:bodyPr/>
          <a:lstStyle/>
          <a:p>
            <a:fld id="{617641F1-3288-074F-BFC3-AF7153703FC7}" type="datetimeFigureOut">
              <a:rPr lang="en-US" smtClean="0"/>
              <a:t>1/12/21</a:t>
            </a:fld>
            <a:endParaRPr lang="en-US"/>
          </a:p>
        </p:txBody>
      </p:sp>
      <p:sp>
        <p:nvSpPr>
          <p:cNvPr id="6" name="Footer Placeholder 5">
            <a:extLst>
              <a:ext uri="{FF2B5EF4-FFF2-40B4-BE49-F238E27FC236}">
                <a16:creationId xmlns:a16="http://schemas.microsoft.com/office/drawing/2014/main" id="{0287C0EB-57F7-9D43-B34E-1E0B4BF42D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48C595-CD81-DA48-BBF2-C2481CFD2F8A}"/>
              </a:ext>
            </a:extLst>
          </p:cNvPr>
          <p:cNvSpPr>
            <a:spLocks noGrp="1"/>
          </p:cNvSpPr>
          <p:nvPr>
            <p:ph type="sldNum" sz="quarter" idx="12"/>
          </p:nvPr>
        </p:nvSpPr>
        <p:spPr/>
        <p:txBody>
          <a:bodyPr/>
          <a:lstStyle/>
          <a:p>
            <a:fld id="{24B09734-3205-7E4C-92FB-6A72A7C8F771}" type="slidenum">
              <a:rPr lang="en-US" smtClean="0"/>
              <a:t>‹#›</a:t>
            </a:fld>
            <a:endParaRPr lang="en-US"/>
          </a:p>
        </p:txBody>
      </p:sp>
    </p:spTree>
    <p:extLst>
      <p:ext uri="{BB962C8B-B14F-4D97-AF65-F5344CB8AC3E}">
        <p14:creationId xmlns:p14="http://schemas.microsoft.com/office/powerpoint/2010/main" val="2266867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1A0E7-ECEC-9B41-99D9-27FCC679A3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7F2FD1-6BCF-E243-AA96-02FBA0A924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AA1B32-AE89-EB4C-98C3-5EBD6F317F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89FFD4-D0F3-F247-A9EA-33BCD2C2FC8B}"/>
              </a:ext>
            </a:extLst>
          </p:cNvPr>
          <p:cNvSpPr>
            <a:spLocks noGrp="1"/>
          </p:cNvSpPr>
          <p:nvPr>
            <p:ph type="dt" sz="half" idx="10"/>
          </p:nvPr>
        </p:nvSpPr>
        <p:spPr/>
        <p:txBody>
          <a:bodyPr/>
          <a:lstStyle/>
          <a:p>
            <a:fld id="{617641F1-3288-074F-BFC3-AF7153703FC7}" type="datetimeFigureOut">
              <a:rPr lang="en-US" smtClean="0"/>
              <a:t>1/12/21</a:t>
            </a:fld>
            <a:endParaRPr lang="en-US"/>
          </a:p>
        </p:txBody>
      </p:sp>
      <p:sp>
        <p:nvSpPr>
          <p:cNvPr id="6" name="Footer Placeholder 5">
            <a:extLst>
              <a:ext uri="{FF2B5EF4-FFF2-40B4-BE49-F238E27FC236}">
                <a16:creationId xmlns:a16="http://schemas.microsoft.com/office/drawing/2014/main" id="{5478637C-C2DF-6146-AAB1-B129E2EE36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48F664-CD6D-8C4B-8E2A-4FB85CD0F36F}"/>
              </a:ext>
            </a:extLst>
          </p:cNvPr>
          <p:cNvSpPr>
            <a:spLocks noGrp="1"/>
          </p:cNvSpPr>
          <p:nvPr>
            <p:ph type="sldNum" sz="quarter" idx="12"/>
          </p:nvPr>
        </p:nvSpPr>
        <p:spPr/>
        <p:txBody>
          <a:bodyPr/>
          <a:lstStyle/>
          <a:p>
            <a:fld id="{24B09734-3205-7E4C-92FB-6A72A7C8F771}" type="slidenum">
              <a:rPr lang="en-US" smtClean="0"/>
              <a:t>‹#›</a:t>
            </a:fld>
            <a:endParaRPr lang="en-US"/>
          </a:p>
        </p:txBody>
      </p:sp>
    </p:spTree>
    <p:extLst>
      <p:ext uri="{BB962C8B-B14F-4D97-AF65-F5344CB8AC3E}">
        <p14:creationId xmlns:p14="http://schemas.microsoft.com/office/powerpoint/2010/main" val="2316148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96C15E-8212-3244-99BB-4E3B87FBDE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20398D-A69F-4542-A9A3-781914FFC0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5C7BFC-2B37-894E-83C5-E0B664B1CA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7641F1-3288-074F-BFC3-AF7153703FC7}" type="datetimeFigureOut">
              <a:rPr lang="en-US" smtClean="0"/>
              <a:t>1/12/21</a:t>
            </a:fld>
            <a:endParaRPr lang="en-US"/>
          </a:p>
        </p:txBody>
      </p:sp>
      <p:sp>
        <p:nvSpPr>
          <p:cNvPr id="5" name="Footer Placeholder 4">
            <a:extLst>
              <a:ext uri="{FF2B5EF4-FFF2-40B4-BE49-F238E27FC236}">
                <a16:creationId xmlns:a16="http://schemas.microsoft.com/office/drawing/2014/main" id="{4EE68B13-5EA0-CD4A-90CE-53480B03FA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672C22-807E-9947-AF82-355B0E2065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09734-3205-7E4C-92FB-6A72A7C8F771}" type="slidenum">
              <a:rPr lang="en-US" smtClean="0"/>
              <a:t>‹#›</a:t>
            </a:fld>
            <a:endParaRPr lang="en-US"/>
          </a:p>
        </p:txBody>
      </p:sp>
    </p:spTree>
    <p:extLst>
      <p:ext uri="{BB962C8B-B14F-4D97-AF65-F5344CB8AC3E}">
        <p14:creationId xmlns:p14="http://schemas.microsoft.com/office/powerpoint/2010/main" val="4246952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hyperlink" Target="https://www.nasa.gov/feature/JPL/medli2-installation-on-mars-2020-aeroshell-begins" TargetMode="Externa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7.png"/><Relationship Id="rId17" Type="http://schemas.openxmlformats.org/officeDocument/2006/relationships/image" Target="../media/image12.jpg"/><Relationship Id="rId2" Type="http://schemas.openxmlformats.org/officeDocument/2006/relationships/notesSlide" Target="../notesSlides/notesSlide2.xml"/><Relationship Id="rId16" Type="http://schemas.openxmlformats.org/officeDocument/2006/relationships/image" Target="../media/image11.jpe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6.jpeg"/><Relationship Id="rId5" Type="http://schemas.microsoft.com/office/2007/relationships/hdphoto" Target="../media/hdphoto1.wdp"/><Relationship Id="rId15" Type="http://schemas.openxmlformats.org/officeDocument/2006/relationships/image" Target="../media/image10.jpeg"/><Relationship Id="rId10" Type="http://schemas.microsoft.com/office/2007/relationships/hdphoto" Target="../media/hdphoto5.wdp"/><Relationship Id="rId4" Type="http://schemas.openxmlformats.org/officeDocument/2006/relationships/image" Target="../media/image4.png"/><Relationship Id="rId9" Type="http://schemas.microsoft.com/office/2007/relationships/hdphoto" Target="../media/hdphoto4.wdp"/><Relationship Id="rId14" Type="http://schemas.openxmlformats.org/officeDocument/2006/relationships/image" Target="../media/image9.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V1BUm3fnk4c?feature=oembed" TargetMode="External"/><Relationship Id="rId5" Type="http://schemas.openxmlformats.org/officeDocument/2006/relationships/image" Target="../media/image13.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2F1811-A9E8-9B4A-8A5E-66547F51FB7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485047" y="211448"/>
            <a:ext cx="2399106" cy="870850"/>
          </a:xfrm>
          <a:prstGeom prst="rect">
            <a:avLst/>
          </a:prstGeom>
        </p:spPr>
      </p:pic>
      <p:sp>
        <p:nvSpPr>
          <p:cNvPr id="8" name="Title 7">
            <a:extLst>
              <a:ext uri="{FF2B5EF4-FFF2-40B4-BE49-F238E27FC236}">
                <a16:creationId xmlns:a16="http://schemas.microsoft.com/office/drawing/2014/main" id="{2B3394DD-3CD9-7943-95EA-116A2222A24B}"/>
              </a:ext>
            </a:extLst>
          </p:cNvPr>
          <p:cNvSpPr txBox="1">
            <a:spLocks/>
          </p:cNvSpPr>
          <p:nvPr/>
        </p:nvSpPr>
        <p:spPr>
          <a:xfrm>
            <a:off x="452322" y="279132"/>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Arial" panose="020B0604020202020204" pitchFamily="34" charset="0"/>
                <a:cs typeface="Arial" panose="020B0604020202020204" pitchFamily="34" charset="0"/>
              </a:rPr>
              <a:t>NASA Langley Research Center</a:t>
            </a:r>
          </a:p>
        </p:txBody>
      </p:sp>
      <p:sp>
        <p:nvSpPr>
          <p:cNvPr id="9" name="TextBox 8">
            <a:extLst>
              <a:ext uri="{FF2B5EF4-FFF2-40B4-BE49-F238E27FC236}">
                <a16:creationId xmlns:a16="http://schemas.microsoft.com/office/drawing/2014/main" id="{AEE8E15B-FF21-564C-8F12-4D65920B59C8}"/>
              </a:ext>
            </a:extLst>
          </p:cNvPr>
          <p:cNvSpPr txBox="1"/>
          <p:nvPr/>
        </p:nvSpPr>
        <p:spPr>
          <a:xfrm>
            <a:off x="6662720" y="3397276"/>
            <a:ext cx="5408991" cy="723275"/>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NASA’s X-59 Quiet </a:t>
            </a:r>
            <a:r>
              <a:rPr lang="en-US" sz="800" dirty="0" err="1">
                <a:latin typeface="Arial" panose="020B0604020202020204" pitchFamily="34" charset="0"/>
                <a:cs typeface="Arial" panose="020B0604020202020204" pitchFamily="34" charset="0"/>
              </a:rPr>
              <a:t>SuperSonic</a:t>
            </a:r>
            <a:r>
              <a:rPr lang="en-US" sz="800" dirty="0">
                <a:latin typeface="Arial" panose="020B0604020202020204" pitchFamily="34" charset="0"/>
                <a:cs typeface="Arial" panose="020B0604020202020204" pitchFamily="34" charset="0"/>
              </a:rPr>
              <a:t> Technology aircraft is being assembled at Lockheed Martin Skunk Works</a:t>
            </a:r>
            <a:r>
              <a:rPr lang="en-US" sz="800" baseline="30000" dirty="0">
                <a:latin typeface="Arial" panose="020B0604020202020204" pitchFamily="34" charset="0"/>
                <a:cs typeface="Arial" panose="020B0604020202020204" pitchFamily="34" charset="0"/>
              </a:rPr>
              <a:t>®</a:t>
            </a:r>
            <a:r>
              <a:rPr lang="en-US" sz="800" dirty="0">
                <a:latin typeface="Arial" panose="020B0604020202020204" pitchFamily="34" charset="0"/>
                <a:cs typeface="Arial" panose="020B0604020202020204" pitchFamily="34" charset="0"/>
              </a:rPr>
              <a:t>  in California. The X-plane’s mission is to help open a new era of commercial supersonic travel over land.</a:t>
            </a:r>
          </a:p>
          <a:p>
            <a:endParaRPr lang="en-US" sz="700" b="1" i="1" dirty="0"/>
          </a:p>
          <a:p>
            <a:endParaRPr lang="en-US" dirty="0"/>
          </a:p>
        </p:txBody>
      </p:sp>
      <p:sp>
        <p:nvSpPr>
          <p:cNvPr id="11" name="Content Placeholder 2">
            <a:extLst>
              <a:ext uri="{FF2B5EF4-FFF2-40B4-BE49-F238E27FC236}">
                <a16:creationId xmlns:a16="http://schemas.microsoft.com/office/drawing/2014/main" id="{CC2C8F85-1E81-A44C-8027-0B8EC1D53FFA}"/>
              </a:ext>
            </a:extLst>
          </p:cNvPr>
          <p:cNvSpPr txBox="1">
            <a:spLocks/>
          </p:cNvSpPr>
          <p:nvPr/>
        </p:nvSpPr>
        <p:spPr>
          <a:xfrm>
            <a:off x="783024" y="1025841"/>
            <a:ext cx="5696908" cy="269714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Font typeface="Arial" panose="020B0604020202020204" pitchFamily="34" charset="0"/>
              <a:buNone/>
              <a:defRPr/>
            </a:pPr>
            <a:r>
              <a:rPr lang="en-US" sz="1400" b="1" dirty="0">
                <a:solidFill>
                  <a:srgbClr val="816196"/>
                </a:solidFill>
                <a:latin typeface="Arial" panose="020B0604020202020204" pitchFamily="34" charset="0"/>
                <a:ea typeface="Helvetica Neue Medium" charset="0"/>
                <a:cs typeface="Arial" panose="020B0604020202020204" pitchFamily="34" charset="0"/>
              </a:rPr>
              <a:t>Transformation</a:t>
            </a:r>
          </a:p>
          <a:p>
            <a:pPr marL="0" indent="0">
              <a:lnSpc>
                <a:spcPct val="100000"/>
              </a:lnSpc>
              <a:spcBef>
                <a:spcPts val="0"/>
              </a:spcBef>
              <a:spcAft>
                <a:spcPts val="200"/>
              </a:spcAft>
              <a:buFont typeface="Arial" panose="020B0604020202020204" pitchFamily="34" charset="0"/>
              <a:buNone/>
              <a:defRPr/>
            </a:pPr>
            <a:r>
              <a:rPr lang="en-US" sz="1300" dirty="0">
                <a:latin typeface="Arial" panose="020B0604020202020204" pitchFamily="34" charset="0"/>
                <a:ea typeface="Helvetica Neue Medium" charset="0"/>
                <a:cs typeface="Arial" panose="020B0604020202020204" pitchFamily="34" charset="0"/>
              </a:rPr>
              <a:t>Construction on 170,000-SF Measurement Systems Lab is nearing completion. Plans for Flight Dynamics Research Facility are progressing</a:t>
            </a:r>
            <a:r>
              <a:rPr lang="en-US" sz="1400" dirty="0">
                <a:latin typeface="Arial" panose="020B0604020202020204" pitchFamily="34" charset="0"/>
                <a:ea typeface="Helvetica Neue Medium" charset="0"/>
                <a:cs typeface="Arial" panose="020B0604020202020204" pitchFamily="34" charset="0"/>
              </a:rPr>
              <a:t>.</a:t>
            </a:r>
          </a:p>
          <a:p>
            <a:pPr marL="0" indent="0">
              <a:lnSpc>
                <a:spcPct val="100000"/>
              </a:lnSpc>
              <a:spcBef>
                <a:spcPts val="0"/>
              </a:spcBef>
              <a:spcAft>
                <a:spcPts val="200"/>
              </a:spcAft>
              <a:buFont typeface="Arial" panose="020B0604020202020204" pitchFamily="34" charset="0"/>
              <a:buNone/>
              <a:defRPr/>
            </a:pPr>
            <a:endParaRPr lang="en-US" sz="1400" dirty="0">
              <a:latin typeface="Arial" panose="020B0604020202020204" pitchFamily="34" charset="0"/>
              <a:ea typeface="Helvetica Neue Medium" charset="0"/>
              <a:cs typeface="Arial" panose="020B0604020202020204" pitchFamily="34" charset="0"/>
            </a:endParaRPr>
          </a:p>
          <a:p>
            <a:pPr marL="0" indent="0">
              <a:lnSpc>
                <a:spcPct val="100000"/>
              </a:lnSpc>
              <a:spcBef>
                <a:spcPts val="0"/>
              </a:spcBef>
              <a:spcAft>
                <a:spcPts val="200"/>
              </a:spcAft>
              <a:buNone/>
              <a:defRPr/>
            </a:pPr>
            <a:r>
              <a:rPr lang="en-US" sz="1400" b="1" dirty="0">
                <a:solidFill>
                  <a:srgbClr val="816196"/>
                </a:solidFill>
                <a:latin typeface="Arial" panose="020B0604020202020204" pitchFamily="34" charset="0"/>
                <a:ea typeface="Helvetica Neue Medium" charset="0"/>
                <a:cs typeface="Arial" panose="020B0604020202020204" pitchFamily="34" charset="0"/>
              </a:rPr>
              <a:t>Advanced Air Mobility</a:t>
            </a:r>
          </a:p>
          <a:p>
            <a:pPr marL="0" indent="0">
              <a:lnSpc>
                <a:spcPct val="100000"/>
              </a:lnSpc>
              <a:spcBef>
                <a:spcPts val="0"/>
              </a:spcBef>
              <a:spcAft>
                <a:spcPts val="200"/>
              </a:spcAft>
              <a:buNone/>
              <a:defRPr/>
            </a:pPr>
            <a:r>
              <a:rPr lang="en-US" sz="1300" dirty="0">
                <a:latin typeface="Arial" panose="020B0604020202020204" pitchFamily="34" charset="0"/>
                <a:cs typeface="Arial" panose="020B0604020202020204" pitchFamily="34" charset="0"/>
              </a:rPr>
              <a:t>Langley plays a leading role in developing technologies and concepts for trusted autonomy and vehicle contingency management — paving the way for future advanced air mobility.</a:t>
            </a:r>
          </a:p>
          <a:p>
            <a:pPr marL="0" indent="0">
              <a:lnSpc>
                <a:spcPct val="100000"/>
              </a:lnSpc>
              <a:spcBef>
                <a:spcPts val="0"/>
              </a:spcBef>
              <a:spcAft>
                <a:spcPts val="200"/>
              </a:spcAft>
              <a:buNone/>
              <a:defRPr/>
            </a:pPr>
            <a:endParaRPr lang="en-US" sz="1400" dirty="0">
              <a:solidFill>
                <a:srgbClr val="816196"/>
              </a:solidFill>
              <a:ea typeface="Helvetica Neue Medium" charset="0"/>
              <a:cs typeface="Calibri" panose="020F0502020204030204" pitchFamily="34" charset="0"/>
            </a:endParaRPr>
          </a:p>
          <a:p>
            <a:pPr marL="0" indent="0">
              <a:lnSpc>
                <a:spcPct val="100000"/>
              </a:lnSpc>
              <a:spcBef>
                <a:spcPts val="0"/>
              </a:spcBef>
              <a:spcAft>
                <a:spcPts val="200"/>
              </a:spcAft>
              <a:buNone/>
              <a:defRPr/>
            </a:pPr>
            <a:r>
              <a:rPr lang="en-US" sz="1400" b="1" dirty="0">
                <a:solidFill>
                  <a:srgbClr val="816196"/>
                </a:solidFill>
                <a:latin typeface="Arial" panose="020B0604020202020204" pitchFamily="34" charset="0"/>
                <a:ea typeface="Helvetica Neue Medium" charset="0"/>
                <a:cs typeface="Arial" panose="020B0604020202020204" pitchFamily="34" charset="0"/>
              </a:rPr>
              <a:t>Earth Science </a:t>
            </a:r>
          </a:p>
          <a:p>
            <a:pPr marL="0" indent="0">
              <a:lnSpc>
                <a:spcPct val="100000"/>
              </a:lnSpc>
              <a:spcBef>
                <a:spcPts val="0"/>
              </a:spcBef>
              <a:spcAft>
                <a:spcPts val="200"/>
              </a:spcAft>
              <a:buNone/>
              <a:defRPr/>
            </a:pPr>
            <a:r>
              <a:rPr lang="en-US" sz="1300" dirty="0">
                <a:latin typeface="Arial" panose="020B0604020202020204" pitchFamily="34" charset="0"/>
                <a:cs typeface="Arial" panose="020B0604020202020204" pitchFamily="34" charset="0"/>
              </a:rPr>
              <a:t>CLARREO Pathfinder, recommended by the 2017 Decadal Survey, is due to be installed on the International Space Station in 2023. L</a:t>
            </a:r>
            <a:r>
              <a:rPr lang="en-US" sz="1300" dirty="0">
                <a:latin typeface="Arial" panose="020B0604020202020204" pitchFamily="34" charset="0"/>
                <a:ea typeface="Helvetica Neue Medium" charset="0"/>
                <a:cs typeface="Arial" panose="020B0604020202020204" pitchFamily="34" charset="0"/>
              </a:rPr>
              <a:t>angley selected Intelsat and Maxar Technologies to host NASA’s Tempo instrument which will launch on a SpaceX Falcon 9 in 2022.</a:t>
            </a:r>
          </a:p>
          <a:p>
            <a:pPr marL="0" indent="0">
              <a:lnSpc>
                <a:spcPct val="100000"/>
              </a:lnSpc>
              <a:spcBef>
                <a:spcPts val="0"/>
              </a:spcBef>
              <a:spcAft>
                <a:spcPts val="200"/>
              </a:spcAft>
              <a:buNone/>
              <a:defRPr/>
            </a:pPr>
            <a:endParaRPr lang="en-US" sz="1400" dirty="0">
              <a:solidFill>
                <a:srgbClr val="816196"/>
              </a:solidFill>
              <a:ea typeface="Helvetica Neue Medium" charset="0"/>
              <a:cs typeface="Calibri" panose="020F0502020204030204" pitchFamily="34" charset="0"/>
            </a:endParaRPr>
          </a:p>
          <a:p>
            <a:pPr marL="0" indent="0">
              <a:lnSpc>
                <a:spcPct val="100000"/>
              </a:lnSpc>
              <a:spcBef>
                <a:spcPts val="0"/>
              </a:spcBef>
              <a:spcAft>
                <a:spcPts val="200"/>
              </a:spcAft>
              <a:buNone/>
              <a:defRPr/>
            </a:pPr>
            <a:r>
              <a:rPr lang="en-US" sz="1400" b="1" dirty="0">
                <a:solidFill>
                  <a:srgbClr val="816196"/>
                </a:solidFill>
                <a:latin typeface="Arial" panose="020B0604020202020204" pitchFamily="34" charset="0"/>
                <a:ea typeface="Helvetica Neue Medium" charset="0"/>
                <a:cs typeface="Arial" panose="020B0604020202020204" pitchFamily="34" charset="0"/>
              </a:rPr>
              <a:t>Artemis Program</a:t>
            </a:r>
          </a:p>
          <a:p>
            <a:pPr marL="0" indent="0">
              <a:lnSpc>
                <a:spcPct val="100000"/>
              </a:lnSpc>
              <a:spcBef>
                <a:spcPts val="0"/>
              </a:spcBef>
              <a:spcAft>
                <a:spcPts val="200"/>
              </a:spcAft>
              <a:buNone/>
              <a:defRPr/>
            </a:pPr>
            <a:r>
              <a:rPr lang="en-US" sz="1300" dirty="0">
                <a:latin typeface="Arial" panose="020B0604020202020204" pitchFamily="34" charset="0"/>
                <a:cs typeface="Arial" panose="020B0604020202020204" pitchFamily="34" charset="0"/>
              </a:rPr>
              <a:t>Langley, a key player in NASA’s Human Landing System effort, collaborates with Blue Origin, SpaceX, and </a:t>
            </a:r>
            <a:r>
              <a:rPr lang="en-US" sz="1300" dirty="0" err="1">
                <a:latin typeface="Arial" panose="020B0604020202020204" pitchFamily="34" charset="0"/>
                <a:cs typeface="Arial" panose="020B0604020202020204" pitchFamily="34" charset="0"/>
              </a:rPr>
              <a:t>Dynetics</a:t>
            </a:r>
            <a:r>
              <a:rPr lang="en-US" sz="1300" dirty="0">
                <a:latin typeface="Arial" panose="020B0604020202020204" pitchFamily="34" charset="0"/>
                <a:cs typeface="Arial" panose="020B0604020202020204" pitchFamily="34" charset="0"/>
              </a:rPr>
              <a:t>.</a:t>
            </a:r>
            <a:r>
              <a:rPr lang="en-US" sz="1300" dirty="0">
                <a:latin typeface="Arial" panose="020B0604020202020204" pitchFamily="34" charset="0"/>
                <a:ea typeface="Helvetica Neue Medium" charset="0"/>
                <a:cs typeface="Arial" panose="020B0604020202020204" pitchFamily="34" charset="0"/>
              </a:rPr>
              <a:t> Langley’s Navigation Doppler Lidar was demonstrated on a suborbital flight test this fall. </a:t>
            </a:r>
          </a:p>
          <a:p>
            <a:pPr marL="0" indent="0">
              <a:lnSpc>
                <a:spcPct val="100000"/>
              </a:lnSpc>
              <a:spcBef>
                <a:spcPts val="0"/>
              </a:spcBef>
              <a:spcAft>
                <a:spcPts val="200"/>
              </a:spcAft>
              <a:buNone/>
              <a:defRPr/>
            </a:pPr>
            <a:endParaRPr lang="en-US" sz="1400" dirty="0">
              <a:solidFill>
                <a:srgbClr val="816196"/>
              </a:solidFill>
              <a:ea typeface="Helvetica Neue Medium" charset="0"/>
              <a:cs typeface="Calibri" panose="020F0502020204030204" pitchFamily="34" charset="0"/>
            </a:endParaRPr>
          </a:p>
          <a:p>
            <a:pPr marL="0" indent="0">
              <a:lnSpc>
                <a:spcPct val="100000"/>
              </a:lnSpc>
              <a:spcBef>
                <a:spcPts val="0"/>
              </a:spcBef>
              <a:spcAft>
                <a:spcPts val="200"/>
              </a:spcAft>
              <a:buNone/>
              <a:defRPr/>
            </a:pPr>
            <a:r>
              <a:rPr lang="en-US" sz="1400" b="1" dirty="0">
                <a:solidFill>
                  <a:srgbClr val="816196"/>
                </a:solidFill>
                <a:latin typeface="Arial" panose="020B0604020202020204" pitchFamily="34" charset="0"/>
                <a:ea typeface="Helvetica Neue Medium" charset="0"/>
                <a:cs typeface="Arial" panose="020B0604020202020204" pitchFamily="34" charset="0"/>
              </a:rPr>
              <a:t>Human Space Flight </a:t>
            </a:r>
          </a:p>
          <a:p>
            <a:pPr marL="0" indent="0">
              <a:lnSpc>
                <a:spcPct val="100000"/>
              </a:lnSpc>
              <a:spcBef>
                <a:spcPts val="0"/>
              </a:spcBef>
              <a:spcAft>
                <a:spcPts val="200"/>
              </a:spcAft>
              <a:buNone/>
              <a:defRPr/>
            </a:pPr>
            <a:r>
              <a:rPr lang="en-US" sz="1300" dirty="0">
                <a:latin typeface="Arial" panose="020B0604020202020204" pitchFamily="34" charset="0"/>
                <a:ea typeface="Helvetica Neue Medium" charset="0"/>
                <a:cs typeface="Arial" panose="020B0604020202020204" pitchFamily="34" charset="0"/>
              </a:rPr>
              <a:t>Langley’s SCIFLI team supported the first crewed launch from U.S. soil since 2011 to the Space Station. Langley continues to support Commercial Crew and Orion testing and development. Orion Structural Crew Module Test Article drop tests scheduled </a:t>
            </a:r>
            <a:r>
              <a:rPr lang="en-US" sz="1300">
                <a:latin typeface="Arial" panose="020B0604020202020204" pitchFamily="34" charset="0"/>
                <a:ea typeface="Helvetica Neue Medium" charset="0"/>
                <a:cs typeface="Arial" panose="020B0604020202020204" pitchFamily="34" charset="0"/>
              </a:rPr>
              <a:t>to begin </a:t>
            </a:r>
            <a:r>
              <a:rPr lang="en-US" sz="1300" dirty="0">
                <a:latin typeface="Arial" panose="020B0604020202020204" pitchFamily="34" charset="0"/>
                <a:ea typeface="Helvetica Neue Medium" charset="0"/>
                <a:cs typeface="Arial" panose="020B0604020202020204" pitchFamily="34" charset="0"/>
              </a:rPr>
              <a:t>in January 2021.</a:t>
            </a:r>
          </a:p>
          <a:p>
            <a:pPr marL="0" indent="0">
              <a:lnSpc>
                <a:spcPct val="100000"/>
              </a:lnSpc>
              <a:spcBef>
                <a:spcPts val="0"/>
              </a:spcBef>
              <a:spcAft>
                <a:spcPts val="200"/>
              </a:spcAft>
              <a:buNone/>
              <a:defRPr/>
            </a:pPr>
            <a:endParaRPr lang="en-US" sz="1400" dirty="0">
              <a:ea typeface="Helvetica Neue Medium" charset="0"/>
              <a:cs typeface="Arial" panose="020B0604020202020204" pitchFamily="34" charset="0"/>
            </a:endParaRPr>
          </a:p>
          <a:p>
            <a:pPr marL="0" indent="0">
              <a:lnSpc>
                <a:spcPct val="100000"/>
              </a:lnSpc>
              <a:spcBef>
                <a:spcPts val="0"/>
              </a:spcBef>
              <a:spcAft>
                <a:spcPts val="200"/>
              </a:spcAft>
              <a:buFont typeface="Arial" panose="020B0604020202020204" pitchFamily="34" charset="0"/>
              <a:buNone/>
              <a:defRPr/>
            </a:pPr>
            <a:endParaRPr lang="en-US" sz="1400" dirty="0">
              <a:solidFill>
                <a:srgbClr val="816196"/>
              </a:solidFill>
              <a:ea typeface="Helvetica Neue Medium" charset="0"/>
              <a:cs typeface="Calibri" panose="020F0502020204030204" pitchFamily="34" charset="0"/>
            </a:endParaRPr>
          </a:p>
          <a:p>
            <a:pPr marL="0" indent="0">
              <a:lnSpc>
                <a:spcPct val="100000"/>
              </a:lnSpc>
              <a:spcBef>
                <a:spcPts val="0"/>
              </a:spcBef>
              <a:spcAft>
                <a:spcPts val="200"/>
              </a:spcAft>
              <a:buNone/>
              <a:defRPr/>
            </a:pPr>
            <a:endParaRPr lang="en-US" sz="1600" dirty="0">
              <a:solidFill>
                <a:srgbClr val="816196"/>
              </a:solidFill>
              <a:ea typeface="Helvetica Neue Medium" charset="0"/>
              <a:cs typeface="Calibri" panose="020F0502020204030204" pitchFamily="34" charset="0"/>
            </a:endParaRPr>
          </a:p>
          <a:p>
            <a:pPr marL="0" indent="0">
              <a:lnSpc>
                <a:spcPct val="100000"/>
              </a:lnSpc>
              <a:spcBef>
                <a:spcPts val="0"/>
              </a:spcBef>
              <a:spcAft>
                <a:spcPts val="200"/>
              </a:spcAft>
              <a:buFont typeface="Arial" panose="020B0604020202020204" pitchFamily="34" charset="0"/>
              <a:buNone/>
              <a:defRPr/>
            </a:pPr>
            <a:endParaRPr lang="en-US" sz="1400" dirty="0">
              <a:solidFill>
                <a:srgbClr val="816196"/>
              </a:solidFill>
              <a:ea typeface="Helvetica Neue Medium" charset="0"/>
              <a:cs typeface="Calibri" panose="020F0502020204030204" pitchFamily="34" charset="0"/>
            </a:endParaRPr>
          </a:p>
          <a:p>
            <a:pPr marL="457200" lvl="1" indent="0">
              <a:lnSpc>
                <a:spcPct val="100000"/>
              </a:lnSpc>
              <a:spcBef>
                <a:spcPts val="0"/>
              </a:spcBef>
              <a:spcAft>
                <a:spcPts val="200"/>
              </a:spcAft>
              <a:buFont typeface="Arial" panose="020B0604020202020204" pitchFamily="34" charset="0"/>
              <a:buNone/>
              <a:defRPr/>
            </a:pPr>
            <a:endParaRPr lang="en-US" sz="1200" dirty="0">
              <a:latin typeface="Arial" panose="020B0604020202020204" pitchFamily="34" charset="0"/>
              <a:ea typeface="Helvetica Neue Medium" charset="0"/>
              <a:cs typeface="Arial" panose="020B0604020202020204" pitchFamily="34" charset="0"/>
            </a:endParaRPr>
          </a:p>
          <a:p>
            <a:pPr marL="0" indent="0">
              <a:lnSpc>
                <a:spcPct val="100000"/>
              </a:lnSpc>
              <a:spcBef>
                <a:spcPts val="0"/>
              </a:spcBef>
              <a:spcAft>
                <a:spcPts val="200"/>
              </a:spcAft>
              <a:buFont typeface="Arial" panose="020B0604020202020204" pitchFamily="34" charset="0"/>
              <a:buNone/>
              <a:defRPr/>
            </a:pPr>
            <a:endParaRPr lang="en-US" dirty="0">
              <a:ea typeface="Helvetica Neue Medium" charset="0"/>
              <a:cs typeface="Calibri" panose="020F0502020204030204" pitchFamily="34" charset="0"/>
            </a:endParaRPr>
          </a:p>
          <a:p>
            <a:pPr marL="0" indent="0">
              <a:buFont typeface="Arial" panose="020B0604020202020204" pitchFamily="34" charset="0"/>
              <a:buNone/>
            </a:pPr>
            <a:endParaRPr lang="en-US" dirty="0"/>
          </a:p>
        </p:txBody>
      </p:sp>
      <p:pic>
        <p:nvPicPr>
          <p:cNvPr id="12" name="Picture 11">
            <a:extLst>
              <a:ext uri="{FF2B5EF4-FFF2-40B4-BE49-F238E27FC236}">
                <a16:creationId xmlns:a16="http://schemas.microsoft.com/office/drawing/2014/main" id="{9BD4D0F8-ECA2-704C-BA28-7B1DEB2FA641}"/>
              </a:ext>
            </a:extLst>
          </p:cNvPr>
          <p:cNvPicPr>
            <a:picLocks noChangeAspect="1"/>
          </p:cNvPicPr>
          <p:nvPr/>
        </p:nvPicPr>
        <p:blipFill rotWithShape="1">
          <a:blip r:embed="rId4"/>
          <a:srcRect t="46579" r="9534" b="29095"/>
          <a:stretch/>
        </p:blipFill>
        <p:spPr>
          <a:xfrm>
            <a:off x="6650277" y="1211478"/>
            <a:ext cx="5052625" cy="2175328"/>
          </a:xfrm>
          <a:prstGeom prst="rect">
            <a:avLst/>
          </a:prstGeom>
          <a:ln>
            <a:solidFill>
              <a:srgbClr val="806197"/>
            </a:solidFill>
          </a:ln>
        </p:spPr>
      </p:pic>
      <p:sp>
        <p:nvSpPr>
          <p:cNvPr id="14" name="TextBox 13">
            <a:extLst>
              <a:ext uri="{FF2B5EF4-FFF2-40B4-BE49-F238E27FC236}">
                <a16:creationId xmlns:a16="http://schemas.microsoft.com/office/drawing/2014/main" id="{8A373DD1-2307-5B45-8066-1E7E2B229D1B}"/>
              </a:ext>
            </a:extLst>
          </p:cNvPr>
          <p:cNvSpPr txBox="1"/>
          <p:nvPr/>
        </p:nvSpPr>
        <p:spPr>
          <a:xfrm>
            <a:off x="6698193" y="6191640"/>
            <a:ext cx="5408992" cy="461665"/>
          </a:xfrm>
          <a:prstGeom prst="rect">
            <a:avLst/>
          </a:prstGeom>
          <a:noFill/>
        </p:spPr>
        <p:txBody>
          <a:bodyPr wrap="square" rtlCol="0">
            <a:spAutoFit/>
          </a:bodyPr>
          <a:lstStyle/>
          <a:p>
            <a:r>
              <a:rPr lang="en-US" sz="800" b="1" dirty="0">
                <a:latin typeface="Arial" panose="020B0604020202020204" pitchFamily="34" charset="0"/>
                <a:cs typeface="Arial" panose="020B0604020202020204" pitchFamily="34" charset="0"/>
              </a:rPr>
              <a:t>Don’t miss the Mars</a:t>
            </a:r>
            <a:r>
              <a:rPr lang="en-US" sz="800" dirty="0">
                <a:latin typeface="Arial" panose="020B0604020202020204" pitchFamily="34" charset="0"/>
                <a:cs typeface="Arial" panose="020B0604020202020204" pitchFamily="34" charset="0"/>
              </a:rPr>
              <a:t> </a:t>
            </a:r>
            <a:r>
              <a:rPr lang="en-US" sz="800" b="1" dirty="0">
                <a:latin typeface="Arial" panose="020B0604020202020204" pitchFamily="34" charset="0"/>
                <a:cs typeface="Arial" panose="020B0604020202020204" pitchFamily="34" charset="0"/>
              </a:rPr>
              <a:t>2020 Perseverance Rover landing on Mars February 18, 2021. </a:t>
            </a:r>
            <a:r>
              <a:rPr lang="en-US" sz="800" dirty="0">
                <a:latin typeface="Arial" panose="020B0604020202020204" pitchFamily="34" charset="0"/>
                <a:cs typeface="Arial" panose="020B0604020202020204" pitchFamily="34" charset="0"/>
              </a:rPr>
              <a:t>Langley has made significant contributions to Mars 2020, including entry, descent and landing, testing of the parachute, helicopter and heatshield, and leading the </a:t>
            </a:r>
            <a:r>
              <a:rPr lang="en-US" sz="800" u="sng" dirty="0">
                <a:latin typeface="Arial" panose="020B0604020202020204" pitchFamily="34" charset="0"/>
                <a:cs typeface="Arial" panose="020B0604020202020204" pitchFamily="34" charset="0"/>
                <a:hlinkClick r:id="rId5"/>
              </a:rPr>
              <a:t>MEDLI2</a:t>
            </a:r>
            <a:r>
              <a:rPr lang="en-US" sz="800" dirty="0">
                <a:latin typeface="Arial" panose="020B0604020202020204" pitchFamily="34" charset="0"/>
                <a:cs typeface="Arial" panose="020B0604020202020204" pitchFamily="34" charset="0"/>
              </a:rPr>
              <a:t> Project for future landings on Mars. </a:t>
            </a:r>
          </a:p>
        </p:txBody>
      </p:sp>
      <p:pic>
        <p:nvPicPr>
          <p:cNvPr id="3" name="Picture 2" descr="A group of tanks in a desert&#10;&#10;Description automatically generated with medium confidence">
            <a:extLst>
              <a:ext uri="{FF2B5EF4-FFF2-40B4-BE49-F238E27FC236}">
                <a16:creationId xmlns:a16="http://schemas.microsoft.com/office/drawing/2014/main" id="{8C1BDB90-5EE1-C646-8138-1C36DBE26E36}"/>
              </a:ext>
            </a:extLst>
          </p:cNvPr>
          <p:cNvPicPr>
            <a:picLocks noChangeAspect="1"/>
          </p:cNvPicPr>
          <p:nvPr/>
        </p:nvPicPr>
        <p:blipFill rotWithShape="1">
          <a:blip r:embed="rId6"/>
          <a:srcRect t="3744" b="14572"/>
          <a:stretch/>
        </p:blipFill>
        <p:spPr>
          <a:xfrm>
            <a:off x="6651290" y="3831569"/>
            <a:ext cx="5133245" cy="2360071"/>
          </a:xfrm>
          <a:prstGeom prst="rect">
            <a:avLst/>
          </a:prstGeom>
        </p:spPr>
      </p:pic>
    </p:spTree>
    <p:extLst>
      <p:ext uri="{BB962C8B-B14F-4D97-AF65-F5344CB8AC3E}">
        <p14:creationId xmlns:p14="http://schemas.microsoft.com/office/powerpoint/2010/main" val="2135629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2F1811-A9E8-9B4A-8A5E-66547F51FB7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485047" y="211448"/>
            <a:ext cx="2399106" cy="870850"/>
          </a:xfrm>
          <a:prstGeom prst="rect">
            <a:avLst/>
          </a:prstGeom>
        </p:spPr>
      </p:pic>
      <p:sp>
        <p:nvSpPr>
          <p:cNvPr id="5" name="Rectangle 4">
            <a:extLst>
              <a:ext uri="{FF2B5EF4-FFF2-40B4-BE49-F238E27FC236}">
                <a16:creationId xmlns:a16="http://schemas.microsoft.com/office/drawing/2014/main" id="{12E970D1-4531-B34F-B97B-B51D4F991CFD}"/>
              </a:ext>
            </a:extLst>
          </p:cNvPr>
          <p:cNvSpPr/>
          <p:nvPr/>
        </p:nvSpPr>
        <p:spPr>
          <a:xfrm>
            <a:off x="310093" y="3854136"/>
            <a:ext cx="8370626" cy="2402401"/>
          </a:xfrm>
          <a:prstGeom prst="rect">
            <a:avLst/>
          </a:prstGeom>
          <a:solidFill>
            <a:schemeClr val="bg1">
              <a:lumMod val="95000"/>
            </a:schemeClr>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38CAC50F-3CEA-9840-BEF9-367F4A2D29F0}"/>
              </a:ext>
            </a:extLst>
          </p:cNvPr>
          <p:cNvGrpSpPr/>
          <p:nvPr/>
        </p:nvGrpSpPr>
        <p:grpSpPr>
          <a:xfrm>
            <a:off x="302908" y="4318749"/>
            <a:ext cx="8388112" cy="1637433"/>
            <a:chOff x="302908" y="4440669"/>
            <a:chExt cx="8388112" cy="1637433"/>
          </a:xfrm>
        </p:grpSpPr>
        <p:cxnSp>
          <p:nvCxnSpPr>
            <p:cNvPr id="8" name="Straight Connector 7">
              <a:extLst>
                <a:ext uri="{FF2B5EF4-FFF2-40B4-BE49-F238E27FC236}">
                  <a16:creationId xmlns:a16="http://schemas.microsoft.com/office/drawing/2014/main" id="{F3ED6EED-4184-4A4A-985E-84469F0DA845}"/>
                </a:ext>
              </a:extLst>
            </p:cNvPr>
            <p:cNvCxnSpPr/>
            <p:nvPr/>
          </p:nvCxnSpPr>
          <p:spPr>
            <a:xfrm>
              <a:off x="310093" y="5844183"/>
              <a:ext cx="8370626"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40E8A41-4B09-714D-8942-97B78778447A}"/>
                </a:ext>
              </a:extLst>
            </p:cNvPr>
            <p:cNvCxnSpPr/>
            <p:nvPr/>
          </p:nvCxnSpPr>
          <p:spPr>
            <a:xfrm>
              <a:off x="302908" y="5610264"/>
              <a:ext cx="8370626"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CB4FBEE-6C48-6F46-BA81-F89BB6527895}"/>
                </a:ext>
              </a:extLst>
            </p:cNvPr>
            <p:cNvCxnSpPr/>
            <p:nvPr/>
          </p:nvCxnSpPr>
          <p:spPr>
            <a:xfrm>
              <a:off x="302908" y="5376345"/>
              <a:ext cx="8370626"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D530BD7-8946-8C40-B609-BE7BEE4C621F}"/>
                </a:ext>
              </a:extLst>
            </p:cNvPr>
            <p:cNvCxnSpPr/>
            <p:nvPr/>
          </p:nvCxnSpPr>
          <p:spPr>
            <a:xfrm>
              <a:off x="313417" y="5142426"/>
              <a:ext cx="8370626"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BD266FB-922C-874C-8E72-B551B3D3D2AA}"/>
                </a:ext>
              </a:extLst>
            </p:cNvPr>
            <p:cNvCxnSpPr/>
            <p:nvPr/>
          </p:nvCxnSpPr>
          <p:spPr>
            <a:xfrm>
              <a:off x="320394" y="4908507"/>
              <a:ext cx="8370626"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D14E35D-049A-794E-8D68-980D7BE52D8E}"/>
                </a:ext>
              </a:extLst>
            </p:cNvPr>
            <p:cNvCxnSpPr/>
            <p:nvPr/>
          </p:nvCxnSpPr>
          <p:spPr>
            <a:xfrm>
              <a:off x="302908" y="4674588"/>
              <a:ext cx="8370626"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6909984-D442-A145-B82F-E924E5397890}"/>
                </a:ext>
              </a:extLst>
            </p:cNvPr>
            <p:cNvCxnSpPr/>
            <p:nvPr/>
          </p:nvCxnSpPr>
          <p:spPr>
            <a:xfrm>
              <a:off x="302908" y="4440669"/>
              <a:ext cx="8370626"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5B8F458-51E0-8B40-B6A6-0709F551D46E}"/>
                </a:ext>
              </a:extLst>
            </p:cNvPr>
            <p:cNvCxnSpPr/>
            <p:nvPr/>
          </p:nvCxnSpPr>
          <p:spPr>
            <a:xfrm>
              <a:off x="304842" y="6078102"/>
              <a:ext cx="8370626"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6" name="Google Shape;892;p119">
            <a:extLst>
              <a:ext uri="{FF2B5EF4-FFF2-40B4-BE49-F238E27FC236}">
                <a16:creationId xmlns:a16="http://schemas.microsoft.com/office/drawing/2014/main" id="{ABDC432B-71CB-C04B-AA10-229C311F8B9A}"/>
              </a:ext>
            </a:extLst>
          </p:cNvPr>
          <p:cNvSpPr/>
          <p:nvPr/>
        </p:nvSpPr>
        <p:spPr>
          <a:xfrm>
            <a:off x="2469962" y="4954352"/>
            <a:ext cx="1759500" cy="1006287"/>
          </a:xfrm>
          <a:prstGeom prst="rect">
            <a:avLst/>
          </a:prstGeom>
          <a:gradFill>
            <a:gsLst>
              <a:gs pos="89000">
                <a:srgbClr val="4189DF"/>
              </a:gs>
              <a:gs pos="0">
                <a:srgbClr val="3771B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dirty="0">
              <a:solidFill>
                <a:schemeClr val="lt1"/>
              </a:solidFill>
              <a:sym typeface="Century Gothic"/>
            </a:endParaRPr>
          </a:p>
        </p:txBody>
      </p:sp>
      <p:sp>
        <p:nvSpPr>
          <p:cNvPr id="17" name="Google Shape;892;p119">
            <a:extLst>
              <a:ext uri="{FF2B5EF4-FFF2-40B4-BE49-F238E27FC236}">
                <a16:creationId xmlns:a16="http://schemas.microsoft.com/office/drawing/2014/main" id="{23F27917-2981-7C4E-B23F-E757891E0FFA}"/>
              </a:ext>
            </a:extLst>
          </p:cNvPr>
          <p:cNvSpPr/>
          <p:nvPr/>
        </p:nvSpPr>
        <p:spPr>
          <a:xfrm>
            <a:off x="4413028" y="4682963"/>
            <a:ext cx="1759500" cy="1277676"/>
          </a:xfrm>
          <a:prstGeom prst="rect">
            <a:avLst/>
          </a:prstGeom>
          <a:gradFill>
            <a:gsLst>
              <a:gs pos="89000">
                <a:srgbClr val="71C96F"/>
              </a:gs>
              <a:gs pos="0">
                <a:srgbClr val="4F8B4D"/>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dirty="0">
              <a:solidFill>
                <a:schemeClr val="lt1"/>
              </a:solidFill>
              <a:sym typeface="Century Gothic"/>
            </a:endParaRPr>
          </a:p>
        </p:txBody>
      </p:sp>
      <p:sp>
        <p:nvSpPr>
          <p:cNvPr id="18" name="Google Shape;892;p119">
            <a:extLst>
              <a:ext uri="{FF2B5EF4-FFF2-40B4-BE49-F238E27FC236}">
                <a16:creationId xmlns:a16="http://schemas.microsoft.com/office/drawing/2014/main" id="{2D9CE858-4CC2-B74F-9B7B-1E1C41E5DC1C}"/>
              </a:ext>
            </a:extLst>
          </p:cNvPr>
          <p:cNvSpPr/>
          <p:nvPr/>
        </p:nvSpPr>
        <p:spPr>
          <a:xfrm>
            <a:off x="526896" y="5356870"/>
            <a:ext cx="1759500" cy="603769"/>
          </a:xfrm>
          <a:prstGeom prst="rect">
            <a:avLst/>
          </a:prstGeom>
          <a:gradFill flip="none" rotWithShape="1">
            <a:gsLst>
              <a:gs pos="89000">
                <a:srgbClr val="A278DD"/>
              </a:gs>
              <a:gs pos="0">
                <a:srgbClr val="7A5AA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dirty="0">
              <a:solidFill>
                <a:schemeClr val="lt1"/>
              </a:solidFill>
              <a:sym typeface="Century Gothic"/>
            </a:endParaRPr>
          </a:p>
        </p:txBody>
      </p:sp>
      <p:sp>
        <p:nvSpPr>
          <p:cNvPr id="19" name="Google Shape;892;p119">
            <a:extLst>
              <a:ext uri="{FF2B5EF4-FFF2-40B4-BE49-F238E27FC236}">
                <a16:creationId xmlns:a16="http://schemas.microsoft.com/office/drawing/2014/main" id="{DA269E84-B56D-4E4F-9B6B-F1BB54256D23}"/>
              </a:ext>
            </a:extLst>
          </p:cNvPr>
          <p:cNvSpPr/>
          <p:nvPr/>
        </p:nvSpPr>
        <p:spPr>
          <a:xfrm>
            <a:off x="6356095" y="4147176"/>
            <a:ext cx="1759500" cy="1813463"/>
          </a:xfrm>
          <a:prstGeom prst="rect">
            <a:avLst/>
          </a:prstGeom>
          <a:gradFill>
            <a:gsLst>
              <a:gs pos="89000">
                <a:srgbClr val="FF9B4A"/>
              </a:gs>
              <a:gs pos="0">
                <a:srgbClr val="E78C44"/>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dirty="0">
              <a:solidFill>
                <a:schemeClr val="lt1"/>
              </a:solidFill>
              <a:sym typeface="Century Gothic"/>
            </a:endParaRPr>
          </a:p>
        </p:txBody>
      </p:sp>
      <p:pic>
        <p:nvPicPr>
          <p:cNvPr id="20" name="Google Shape;868;p119">
            <a:extLst>
              <a:ext uri="{FF2B5EF4-FFF2-40B4-BE49-F238E27FC236}">
                <a16:creationId xmlns:a16="http://schemas.microsoft.com/office/drawing/2014/main" id="{F2D17871-2BD4-6741-8D5B-A09C3922E07E}"/>
              </a:ext>
            </a:extLst>
          </p:cNvPr>
          <p:cNvPicPr preferRelativeResize="0"/>
          <p:nvPr/>
        </p:nvPicPr>
        <p:blipFill rotWithShape="1">
          <a:blip r:embed="rId4" cstate="hqprint">
            <a:alphaModFix/>
            <a:duotone>
              <a:prstClr val="black"/>
              <a:schemeClr val="accent3">
                <a:tint val="45000"/>
                <a:satMod val="400000"/>
              </a:schemeClr>
            </a:duotone>
            <a:extLst>
              <a:ext uri="{BEBA8EAE-BF5A-486C-A8C5-ECC9F3942E4B}">
                <a14:imgProps xmlns:a14="http://schemas.microsoft.com/office/drawing/2010/main">
                  <a14:imgLayer r:embed="rId5">
                    <a14:imgEffect>
                      <a14:sharpenSoften amount="100000"/>
                    </a14:imgEffect>
                    <a14:imgEffect>
                      <a14:colorTemperature colorTemp="115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4249362" y="2630730"/>
            <a:ext cx="842362" cy="752827"/>
          </a:xfrm>
          <a:prstGeom prst="rect">
            <a:avLst/>
          </a:prstGeom>
          <a:solidFill>
            <a:schemeClr val="bg1"/>
          </a:solidFill>
          <a:ln>
            <a:noFill/>
          </a:ln>
        </p:spPr>
      </p:pic>
      <p:pic>
        <p:nvPicPr>
          <p:cNvPr id="21" name="Google Shape;868;p119">
            <a:extLst>
              <a:ext uri="{FF2B5EF4-FFF2-40B4-BE49-F238E27FC236}">
                <a16:creationId xmlns:a16="http://schemas.microsoft.com/office/drawing/2014/main" id="{DA0B67D5-6514-2140-9FA7-58BBFB6D9978}"/>
              </a:ext>
            </a:extLst>
          </p:cNvPr>
          <p:cNvPicPr preferRelativeResize="0"/>
          <p:nvPr/>
        </p:nvPicPr>
        <p:blipFill rotWithShape="1">
          <a:blip r:embed="rId4" cstate="hqprint">
            <a:alphaModFix/>
            <a:duotone>
              <a:prstClr val="black"/>
              <a:schemeClr val="accent3">
                <a:tint val="45000"/>
                <a:satMod val="400000"/>
              </a:schemeClr>
            </a:duotone>
            <a:extLst>
              <a:ext uri="{BEBA8EAE-BF5A-486C-A8C5-ECC9F3942E4B}">
                <a14:imgProps xmlns:a14="http://schemas.microsoft.com/office/drawing/2010/main">
                  <a14:imgLayer r:embed="rId6">
                    <a14:imgEffect>
                      <a14:sharpenSoften amount="100000"/>
                    </a14:imgEffect>
                    <a14:imgEffect>
                      <a14:colorTemperature colorTemp="115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2815729" y="2632467"/>
            <a:ext cx="842362" cy="752827"/>
          </a:xfrm>
          <a:prstGeom prst="rect">
            <a:avLst/>
          </a:prstGeom>
          <a:solidFill>
            <a:schemeClr val="bg1"/>
          </a:solidFill>
          <a:ln>
            <a:noFill/>
          </a:ln>
        </p:spPr>
      </p:pic>
      <p:pic>
        <p:nvPicPr>
          <p:cNvPr id="22" name="Google Shape;891;p119">
            <a:extLst>
              <a:ext uri="{FF2B5EF4-FFF2-40B4-BE49-F238E27FC236}">
                <a16:creationId xmlns:a16="http://schemas.microsoft.com/office/drawing/2014/main" id="{CBC7BE4D-FF00-264F-A390-48D8C2AA77B1}"/>
              </a:ext>
            </a:extLst>
          </p:cNvPr>
          <p:cNvPicPr preferRelativeResize="0"/>
          <p:nvPr/>
        </p:nvPicPr>
        <p:blipFill rotWithShape="1">
          <a:blip r:embed="rId7" cstate="hqprint">
            <a:alphaModFix/>
            <a:duotone>
              <a:prstClr val="black"/>
              <a:schemeClr val="accent1">
                <a:tint val="45000"/>
                <a:satMod val="400000"/>
              </a:schemeClr>
            </a:duotone>
            <a:extLst>
              <a:ext uri="{BEBA8EAE-BF5A-486C-A8C5-ECC9F3942E4B}">
                <a14:imgProps xmlns:a14="http://schemas.microsoft.com/office/drawing/2010/main">
                  <a14:imgLayer r:embed="rId8">
                    <a14:imgEffect>
                      <a14:colorTemperature colorTemp="1500"/>
                    </a14:imgEffect>
                    <a14:imgEffect>
                      <a14:saturation sat="252000"/>
                    </a14:imgEffect>
                    <a14:imgEffect>
                      <a14:brightnessContrast bright="1000" contrast="-6000"/>
                    </a14:imgEffect>
                  </a14:imgLayer>
                </a14:imgProps>
              </a:ext>
              <a:ext uri="{28A0092B-C50C-407E-A947-70E740481C1C}">
                <a14:useLocalDpi xmlns:a14="http://schemas.microsoft.com/office/drawing/2010/main"/>
              </a:ext>
            </a:extLst>
          </a:blip>
          <a:srcRect/>
          <a:stretch/>
        </p:blipFill>
        <p:spPr>
          <a:xfrm>
            <a:off x="5893559" y="2301520"/>
            <a:ext cx="1154190" cy="1187596"/>
          </a:xfrm>
          <a:prstGeom prst="rect">
            <a:avLst/>
          </a:prstGeom>
          <a:noFill/>
          <a:ln>
            <a:noFill/>
          </a:ln>
        </p:spPr>
      </p:pic>
      <p:sp>
        <p:nvSpPr>
          <p:cNvPr id="23" name="Google Shape;867;p119">
            <a:extLst>
              <a:ext uri="{FF2B5EF4-FFF2-40B4-BE49-F238E27FC236}">
                <a16:creationId xmlns:a16="http://schemas.microsoft.com/office/drawing/2014/main" id="{D4F330B9-A28C-BD45-865F-BF87542134BA}"/>
              </a:ext>
            </a:extLst>
          </p:cNvPr>
          <p:cNvSpPr txBox="1"/>
          <p:nvPr/>
        </p:nvSpPr>
        <p:spPr>
          <a:xfrm>
            <a:off x="10363686" y="6251507"/>
            <a:ext cx="1693800" cy="3222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effectLst/>
                <a:uLnTx/>
                <a:uFillTx/>
                <a:latin typeface="Century Gothic"/>
                <a:ea typeface="Century Gothic"/>
                <a:cs typeface="Century Gothic"/>
                <a:sym typeface="Century Gothic"/>
              </a:rPr>
              <a:t>Data </a:t>
            </a:r>
            <a:r>
              <a:rPr kumimoji="0" lang="en-US" sz="900" b="0" i="0" u="none" strike="noStrike" kern="0" cap="none" spc="0" normalizeH="0" baseline="0" noProof="0" dirty="0">
                <a:ln>
                  <a:noFill/>
                </a:ln>
                <a:effectLst/>
                <a:uLnTx/>
                <a:uFillTx/>
                <a:latin typeface="Helvetica Neue Light"/>
                <a:ea typeface="Helvetica Neue Light"/>
                <a:cs typeface="Helvetica Neue Light"/>
                <a:sym typeface="Helvetica Neue Light"/>
              </a:rPr>
              <a:t>as</a:t>
            </a:r>
            <a:r>
              <a:rPr kumimoji="0" lang="en-US" sz="900" b="0" i="0" u="none" strike="noStrike" kern="0" cap="none" spc="0" normalizeH="0" baseline="0" noProof="0" dirty="0">
                <a:ln>
                  <a:noFill/>
                </a:ln>
                <a:effectLst/>
                <a:uLnTx/>
                <a:uFillTx/>
                <a:latin typeface="Century Gothic"/>
                <a:ea typeface="Century Gothic"/>
                <a:cs typeface="Century Gothic"/>
                <a:sym typeface="Century Gothic"/>
              </a:rPr>
              <a:t> of </a:t>
            </a:r>
            <a:r>
              <a:rPr lang="en-US" sz="900" kern="0" dirty="0">
                <a:latin typeface="Century Gothic"/>
                <a:ea typeface="Century Gothic"/>
                <a:cs typeface="Century Gothic"/>
                <a:sym typeface="Century Gothic"/>
              </a:rPr>
              <a:t>12</a:t>
            </a:r>
            <a:r>
              <a:rPr kumimoji="0" lang="en-US" sz="900" b="0" i="0" u="none" strike="noStrike" kern="0" cap="none" spc="0" normalizeH="0" baseline="0" noProof="0" dirty="0">
                <a:ln>
                  <a:noFill/>
                </a:ln>
                <a:effectLst/>
                <a:uLnTx/>
                <a:uFillTx/>
                <a:latin typeface="Century Gothic"/>
                <a:ea typeface="Century Gothic"/>
                <a:cs typeface="Century Gothic"/>
                <a:sym typeface="Century Gothic"/>
              </a:rPr>
              <a:t>/31/20</a:t>
            </a:r>
            <a:endParaRPr kumimoji="0" sz="1400" b="0" i="0" u="none" strike="noStrike" kern="0" cap="none" spc="0" normalizeH="0" baseline="0" noProof="0" dirty="0">
              <a:ln>
                <a:noFill/>
              </a:ln>
              <a:effectLst/>
              <a:uLnTx/>
              <a:uFillTx/>
              <a:latin typeface="Arial"/>
              <a:cs typeface="Arial"/>
              <a:sym typeface="Arial"/>
            </a:endParaRPr>
          </a:p>
        </p:txBody>
      </p:sp>
      <p:pic>
        <p:nvPicPr>
          <p:cNvPr id="24" name="Google Shape;868;p119">
            <a:extLst>
              <a:ext uri="{FF2B5EF4-FFF2-40B4-BE49-F238E27FC236}">
                <a16:creationId xmlns:a16="http://schemas.microsoft.com/office/drawing/2014/main" id="{55116607-5453-4E40-A5FA-7C74AC357D57}"/>
              </a:ext>
            </a:extLst>
          </p:cNvPr>
          <p:cNvPicPr preferRelativeResize="0"/>
          <p:nvPr/>
        </p:nvPicPr>
        <p:blipFill rotWithShape="1">
          <a:blip r:embed="rId4" cstate="hqprint">
            <a:alphaModFix/>
            <a:duotone>
              <a:prstClr val="black"/>
              <a:schemeClr val="accent3">
                <a:tint val="45000"/>
                <a:satMod val="400000"/>
              </a:schemeClr>
            </a:duotone>
            <a:extLst>
              <a:ext uri="{BEBA8EAE-BF5A-486C-A8C5-ECC9F3942E4B}">
                <a14:imgProps xmlns:a14="http://schemas.microsoft.com/office/drawing/2010/main">
                  <a14:imgLayer r:embed="rId9">
                    <a14:imgEffect>
                      <a14:sharpenSoften amount="100000"/>
                    </a14:imgEffect>
                    <a14:imgEffect>
                      <a14:colorTemperature colorTemp="115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1229376" y="2628604"/>
            <a:ext cx="842362" cy="752827"/>
          </a:xfrm>
          <a:prstGeom prst="rect">
            <a:avLst/>
          </a:prstGeom>
          <a:solidFill>
            <a:schemeClr val="bg1"/>
          </a:solidFill>
          <a:ln>
            <a:noFill/>
          </a:ln>
        </p:spPr>
      </p:pic>
      <p:sp>
        <p:nvSpPr>
          <p:cNvPr id="25" name="Google Shape;870;p119">
            <a:extLst>
              <a:ext uri="{FF2B5EF4-FFF2-40B4-BE49-F238E27FC236}">
                <a16:creationId xmlns:a16="http://schemas.microsoft.com/office/drawing/2014/main" id="{91F62A20-2AA2-954A-A2F3-95414C313339}"/>
              </a:ext>
            </a:extLst>
          </p:cNvPr>
          <p:cNvSpPr/>
          <p:nvPr/>
        </p:nvSpPr>
        <p:spPr>
          <a:xfrm>
            <a:off x="5711481" y="1820796"/>
            <a:ext cx="2816637" cy="3693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u="none" strike="noStrike" kern="0" cap="none" spc="0" normalizeH="0" baseline="0" noProof="0" dirty="0">
                <a:ln>
                  <a:noFill/>
                </a:ln>
                <a:solidFill>
                  <a:srgbClr val="305794"/>
                </a:solidFill>
                <a:effectLst/>
                <a:uLnTx/>
                <a:uFillTx/>
                <a:latin typeface="Avenir Next Demi Bold" panose="020B0503020202020204" pitchFamily="34" charset="0"/>
                <a:ea typeface="Helvetica Neue"/>
                <a:cs typeface="Helvetica Neue"/>
                <a:sym typeface="Helvetica Neue"/>
              </a:rPr>
              <a:t>Workforce / Infrastructure</a:t>
            </a:r>
            <a:endParaRPr kumimoji="0" sz="1600" b="1" u="none" strike="noStrike" kern="0" cap="none" spc="0" normalizeH="0" baseline="0" noProof="0" dirty="0">
              <a:ln>
                <a:noFill/>
              </a:ln>
              <a:solidFill>
                <a:srgbClr val="305794"/>
              </a:solidFill>
              <a:effectLst/>
              <a:uLnTx/>
              <a:uFillTx/>
              <a:latin typeface="Avenir Next Demi Bold" panose="020B0503020202020204" pitchFamily="34" charset="0"/>
              <a:ea typeface="Helvetica Neue"/>
              <a:cs typeface="Helvetica Neue"/>
              <a:sym typeface="Helvetica Neue"/>
            </a:endParaRPr>
          </a:p>
        </p:txBody>
      </p:sp>
      <p:sp>
        <p:nvSpPr>
          <p:cNvPr id="26" name="Google Shape;871;p119">
            <a:extLst>
              <a:ext uri="{FF2B5EF4-FFF2-40B4-BE49-F238E27FC236}">
                <a16:creationId xmlns:a16="http://schemas.microsoft.com/office/drawing/2014/main" id="{F5A2E066-BC65-E24E-9FBC-6F3E565CBB77}"/>
              </a:ext>
            </a:extLst>
          </p:cNvPr>
          <p:cNvSpPr/>
          <p:nvPr/>
        </p:nvSpPr>
        <p:spPr>
          <a:xfrm>
            <a:off x="596596" y="2148560"/>
            <a:ext cx="543900" cy="1122300"/>
          </a:xfrm>
          <a:prstGeom prst="rect">
            <a:avLst/>
          </a:prstGeom>
          <a:gradFill flip="none" rotWithShape="1">
            <a:gsLst>
              <a:gs pos="71000">
                <a:schemeClr val="accent3">
                  <a:lumMod val="89000"/>
                </a:schemeClr>
              </a:gs>
              <a:gs pos="21000">
                <a:schemeClr val="accent3">
                  <a:lumMod val="70000"/>
                </a:schemeClr>
              </a:gs>
            </a:gsLst>
            <a:lin ang="8100000" scaled="0"/>
            <a:tileRect/>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4621B"/>
              </a:solidFill>
              <a:effectLst/>
              <a:uLnTx/>
              <a:uFillTx/>
              <a:latin typeface="Century Gothic"/>
              <a:ea typeface="Century Gothic"/>
              <a:cs typeface="Century Gothic"/>
              <a:sym typeface="Century Gothic"/>
            </a:endParaRPr>
          </a:p>
        </p:txBody>
      </p:sp>
      <p:sp>
        <p:nvSpPr>
          <p:cNvPr id="27" name="Google Shape;873;p119">
            <a:extLst>
              <a:ext uri="{FF2B5EF4-FFF2-40B4-BE49-F238E27FC236}">
                <a16:creationId xmlns:a16="http://schemas.microsoft.com/office/drawing/2014/main" id="{61625080-2252-1F4C-9734-C6054F4B6B22}"/>
              </a:ext>
            </a:extLst>
          </p:cNvPr>
          <p:cNvSpPr/>
          <p:nvPr/>
        </p:nvSpPr>
        <p:spPr>
          <a:xfrm>
            <a:off x="699089" y="1810138"/>
            <a:ext cx="1081154" cy="307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u="none" strike="noStrike" kern="0" cap="none" spc="0" normalizeH="0" baseline="0" noProof="0" dirty="0">
                <a:ln>
                  <a:noFill/>
                </a:ln>
                <a:solidFill>
                  <a:schemeClr val="tx1">
                    <a:lumMod val="65000"/>
                    <a:lumOff val="35000"/>
                  </a:schemeClr>
                </a:solidFill>
                <a:effectLst/>
                <a:uLnTx/>
                <a:uFillTx/>
                <a:latin typeface="Avenir Next Demi Bold" panose="020B0503020202020204" pitchFamily="34" charset="0"/>
                <a:ea typeface="Helvetica Neue"/>
                <a:cs typeface="Helvetica Neue"/>
                <a:sym typeface="Helvetica Neue"/>
              </a:rPr>
              <a:t>National</a:t>
            </a:r>
            <a:endParaRPr kumimoji="0" sz="1600" b="1" u="none" strike="noStrike" kern="0" cap="none" spc="0" normalizeH="0" baseline="0" noProof="0" dirty="0">
              <a:ln>
                <a:noFill/>
              </a:ln>
              <a:solidFill>
                <a:schemeClr val="tx1">
                  <a:lumMod val="65000"/>
                  <a:lumOff val="35000"/>
                </a:schemeClr>
              </a:solidFill>
              <a:effectLst/>
              <a:uLnTx/>
              <a:uFillTx/>
              <a:latin typeface="Avenir Next Demi Bold" panose="020B0503020202020204" pitchFamily="34" charset="0"/>
              <a:ea typeface="Century Gothic"/>
              <a:cs typeface="Century Gothic"/>
              <a:sym typeface="Century Gothic"/>
            </a:endParaRPr>
          </a:p>
        </p:txBody>
      </p:sp>
      <p:sp>
        <p:nvSpPr>
          <p:cNvPr id="28" name="Google Shape;874;p119">
            <a:extLst>
              <a:ext uri="{FF2B5EF4-FFF2-40B4-BE49-F238E27FC236}">
                <a16:creationId xmlns:a16="http://schemas.microsoft.com/office/drawing/2014/main" id="{B66C54EB-995D-A34A-9618-0870F1D8D27B}"/>
              </a:ext>
            </a:extLst>
          </p:cNvPr>
          <p:cNvSpPr/>
          <p:nvPr/>
        </p:nvSpPr>
        <p:spPr>
          <a:xfrm>
            <a:off x="2135322" y="1810138"/>
            <a:ext cx="1284649" cy="3078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u="none" strike="noStrike" kern="0" cap="none" spc="0" normalizeH="0" baseline="0" noProof="0" dirty="0">
                <a:ln>
                  <a:noFill/>
                </a:ln>
                <a:solidFill>
                  <a:schemeClr val="tx1">
                    <a:lumMod val="65000"/>
                    <a:lumOff val="35000"/>
                  </a:schemeClr>
                </a:solidFill>
                <a:effectLst/>
                <a:uLnTx/>
                <a:uFillTx/>
                <a:latin typeface="Avenir Next Demi Bold" panose="020B0503020202020204" pitchFamily="34" charset="0"/>
                <a:ea typeface="Helvetica Neue"/>
                <a:cs typeface="Helvetica Neue"/>
                <a:sym typeface="Helvetica Neue"/>
              </a:rPr>
              <a:t>Virginia</a:t>
            </a:r>
            <a:endParaRPr kumimoji="0" sz="1600" b="1" u="none" strike="noStrike" kern="0" cap="none" spc="0" normalizeH="0" baseline="0" noProof="0" dirty="0">
              <a:ln>
                <a:noFill/>
              </a:ln>
              <a:solidFill>
                <a:schemeClr val="tx1">
                  <a:lumMod val="65000"/>
                  <a:lumOff val="35000"/>
                </a:schemeClr>
              </a:solidFill>
              <a:effectLst/>
              <a:uLnTx/>
              <a:uFillTx/>
              <a:latin typeface="Avenir Next Demi Bold" panose="020B0503020202020204" pitchFamily="34" charset="0"/>
              <a:ea typeface="Century Gothic"/>
              <a:cs typeface="Century Gothic"/>
              <a:sym typeface="Century Gothic"/>
            </a:endParaRPr>
          </a:p>
        </p:txBody>
      </p:sp>
      <p:sp>
        <p:nvSpPr>
          <p:cNvPr id="29" name="Google Shape;875;p119">
            <a:extLst>
              <a:ext uri="{FF2B5EF4-FFF2-40B4-BE49-F238E27FC236}">
                <a16:creationId xmlns:a16="http://schemas.microsoft.com/office/drawing/2014/main" id="{E07F738D-FF08-9247-AAAC-4B53AE667557}"/>
              </a:ext>
            </a:extLst>
          </p:cNvPr>
          <p:cNvSpPr/>
          <p:nvPr/>
        </p:nvSpPr>
        <p:spPr>
          <a:xfrm>
            <a:off x="3502856" y="1810138"/>
            <a:ext cx="1829542" cy="321831"/>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u="none" strike="noStrike" kern="0" cap="none" spc="0" normalizeH="0" baseline="0" noProof="0" dirty="0">
                <a:ln>
                  <a:noFill/>
                </a:ln>
                <a:solidFill>
                  <a:schemeClr val="tx1">
                    <a:lumMod val="65000"/>
                    <a:lumOff val="35000"/>
                  </a:schemeClr>
                </a:solidFill>
                <a:effectLst/>
                <a:uLnTx/>
                <a:uFillTx/>
                <a:latin typeface="Avenir Next Demi Bold" panose="020B0503020202020204" pitchFamily="34" charset="0"/>
                <a:ea typeface="Helvetica Neue"/>
                <a:cs typeface="Helvetica Neue"/>
                <a:sym typeface="Helvetica Neue"/>
              </a:rPr>
              <a:t>Hampton Roads</a:t>
            </a:r>
            <a:endParaRPr kumimoji="0" sz="1600" b="1" u="none" strike="noStrike" kern="0" cap="none" spc="0" normalizeH="0" baseline="0" noProof="0" dirty="0">
              <a:ln>
                <a:noFill/>
              </a:ln>
              <a:solidFill>
                <a:schemeClr val="tx1">
                  <a:lumMod val="65000"/>
                  <a:lumOff val="35000"/>
                </a:schemeClr>
              </a:solidFill>
              <a:effectLst/>
              <a:uLnTx/>
              <a:uFillTx/>
              <a:latin typeface="Avenir Next Demi Bold" panose="020B0503020202020204" pitchFamily="34" charset="0"/>
              <a:ea typeface="Century Gothic"/>
              <a:cs typeface="Century Gothic"/>
              <a:sym typeface="Century Gothic"/>
            </a:endParaRPr>
          </a:p>
        </p:txBody>
      </p:sp>
      <p:sp>
        <p:nvSpPr>
          <p:cNvPr id="30" name="Google Shape;876;p119">
            <a:extLst>
              <a:ext uri="{FF2B5EF4-FFF2-40B4-BE49-F238E27FC236}">
                <a16:creationId xmlns:a16="http://schemas.microsoft.com/office/drawing/2014/main" id="{22153ED1-3738-8142-B4E9-9376E4629371}"/>
              </a:ext>
            </a:extLst>
          </p:cNvPr>
          <p:cNvSpPr/>
          <p:nvPr/>
        </p:nvSpPr>
        <p:spPr>
          <a:xfrm>
            <a:off x="3828607" y="2271235"/>
            <a:ext cx="1226637" cy="2769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effectLst/>
                <a:uLnTx/>
                <a:uFillTx/>
                <a:latin typeface="Helvetica Neue"/>
                <a:ea typeface="Helvetica Neue"/>
                <a:cs typeface="Helvetica Neue"/>
                <a:sym typeface="Helvetica Neue"/>
              </a:rPr>
              <a:t>$902 Million</a:t>
            </a:r>
            <a:endParaRPr kumimoji="0" sz="1400" b="0" i="0" u="none" strike="noStrike" kern="0" cap="none" spc="0" normalizeH="0" baseline="0" noProof="0" dirty="0">
              <a:ln>
                <a:noFill/>
              </a:ln>
              <a:effectLst/>
              <a:uLnTx/>
              <a:uFillTx/>
              <a:latin typeface="Arial"/>
              <a:cs typeface="Arial"/>
              <a:sym typeface="Arial"/>
            </a:endParaRPr>
          </a:p>
        </p:txBody>
      </p:sp>
      <p:sp>
        <p:nvSpPr>
          <p:cNvPr id="31" name="Google Shape;879;p119">
            <a:extLst>
              <a:ext uri="{FF2B5EF4-FFF2-40B4-BE49-F238E27FC236}">
                <a16:creationId xmlns:a16="http://schemas.microsoft.com/office/drawing/2014/main" id="{5DD4C060-A9D4-E242-9355-60B31233D6DA}"/>
              </a:ext>
            </a:extLst>
          </p:cNvPr>
          <p:cNvSpPr/>
          <p:nvPr/>
        </p:nvSpPr>
        <p:spPr>
          <a:xfrm>
            <a:off x="2801503" y="2816315"/>
            <a:ext cx="792262" cy="7104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kern="0" dirty="0">
                <a:latin typeface="Avenir Next Demi Bold" panose="020B0503020202020204" pitchFamily="34" charset="0"/>
                <a:ea typeface="Helvetica Neue"/>
                <a:cs typeface="Helvetica Neue"/>
                <a:sym typeface="Helvetica Neue"/>
              </a:rPr>
              <a:t>8</a:t>
            </a:r>
            <a:r>
              <a:rPr kumimoji="0" lang="en-US" sz="1200" b="1" u="none" strike="noStrike" kern="0" cap="none" spc="0" normalizeH="0" baseline="0" noProof="0" dirty="0">
                <a:ln>
                  <a:noFill/>
                </a:ln>
                <a:effectLst/>
                <a:uLnTx/>
                <a:uFillTx/>
                <a:latin typeface="Avenir Next Demi Bold" panose="020B0503020202020204" pitchFamily="34" charset="0"/>
                <a:ea typeface="Helvetica Neue"/>
                <a:cs typeface="Helvetica Neue"/>
                <a:sym typeface="Helvetica Neue"/>
              </a:rPr>
              <a:t>,832</a:t>
            </a:r>
            <a:endParaRPr kumimoji="0" sz="1400" b="1" u="none" strike="noStrike" kern="0" cap="none" spc="0" normalizeH="0" baseline="0" noProof="0" dirty="0">
              <a:ln>
                <a:noFill/>
              </a:ln>
              <a:effectLst/>
              <a:uLnTx/>
              <a:uFillTx/>
              <a:latin typeface="Avenir Next Demi Bold" panose="020B0503020202020204" pitchFamily="3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u="none" strike="noStrike" kern="0" cap="none" spc="0" normalizeH="0" baseline="0" noProof="0" dirty="0">
                <a:ln>
                  <a:noFill/>
                </a:ln>
                <a:effectLst/>
                <a:uLnTx/>
                <a:uFillTx/>
                <a:latin typeface="Avenir Next Demi Bold" panose="020B0503020202020204" pitchFamily="34" charset="0"/>
                <a:ea typeface="Helvetica Neue"/>
                <a:cs typeface="Helvetica Neue"/>
                <a:sym typeface="Helvetica Neue"/>
              </a:rPr>
              <a:t>Jobs</a:t>
            </a:r>
            <a:endParaRPr kumimoji="0" sz="1200" b="1" u="none" strike="noStrike" kern="0" cap="none" spc="0" normalizeH="0" baseline="0" noProof="0" dirty="0">
              <a:ln>
                <a:noFill/>
              </a:ln>
              <a:effectLst/>
              <a:uLnTx/>
              <a:uFillTx/>
              <a:latin typeface="Avenir Next Demi Bold" panose="020B0503020202020204" pitchFamily="34" charset="0"/>
              <a:ea typeface="Helvetica Neue"/>
              <a:cs typeface="Helvetica Neue"/>
              <a:sym typeface="Helvetica Neue"/>
            </a:endParaRPr>
          </a:p>
        </p:txBody>
      </p:sp>
      <p:sp>
        <p:nvSpPr>
          <p:cNvPr id="32" name="Google Shape;880;p119">
            <a:extLst>
              <a:ext uri="{FF2B5EF4-FFF2-40B4-BE49-F238E27FC236}">
                <a16:creationId xmlns:a16="http://schemas.microsoft.com/office/drawing/2014/main" id="{7799301E-FEF2-B54D-89DE-D59F69C98C6C}"/>
              </a:ext>
            </a:extLst>
          </p:cNvPr>
          <p:cNvSpPr/>
          <p:nvPr/>
        </p:nvSpPr>
        <p:spPr>
          <a:xfrm>
            <a:off x="4320892" y="2816315"/>
            <a:ext cx="615023" cy="7104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kern="0" dirty="0">
                <a:latin typeface="Avenir Next Demi Bold" panose="020B0503020202020204" pitchFamily="34" charset="0"/>
                <a:ea typeface="Helvetica Neue"/>
                <a:cs typeface="Helvetica Neue"/>
                <a:sym typeface="Helvetica Neue"/>
              </a:rPr>
              <a:t>8,347</a:t>
            </a:r>
            <a:endParaRPr kumimoji="0" sz="1400" b="1" u="none" strike="noStrike" kern="0" cap="none" spc="0" normalizeH="0" baseline="0" noProof="0" dirty="0">
              <a:ln>
                <a:noFill/>
              </a:ln>
              <a:effectLst/>
              <a:uLnTx/>
              <a:uFillTx/>
              <a:latin typeface="Avenir Next Demi Bold" panose="020B0503020202020204" pitchFamily="3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u="none" strike="noStrike" kern="0" cap="none" spc="0" normalizeH="0" baseline="0" noProof="0" dirty="0">
                <a:ln>
                  <a:noFill/>
                </a:ln>
                <a:effectLst/>
                <a:uLnTx/>
                <a:uFillTx/>
                <a:latin typeface="Avenir Next Demi Bold" panose="020B0503020202020204" pitchFamily="34" charset="0"/>
                <a:ea typeface="Helvetica Neue"/>
                <a:cs typeface="Helvetica Neue"/>
                <a:sym typeface="Helvetica Neue"/>
              </a:rPr>
              <a:t>Jobs</a:t>
            </a:r>
            <a:endParaRPr kumimoji="0" sz="1200" b="1" u="none" strike="noStrike" kern="0" cap="none" spc="0" normalizeH="0" baseline="0" noProof="0" dirty="0">
              <a:ln>
                <a:noFill/>
              </a:ln>
              <a:effectLst/>
              <a:uLnTx/>
              <a:uFillTx/>
              <a:latin typeface="Avenir Next Demi Bold" panose="020B0503020202020204" pitchFamily="34" charset="0"/>
              <a:ea typeface="Helvetica Neue"/>
              <a:cs typeface="Helvetica Neue"/>
              <a:sym typeface="Helvetica Neue"/>
            </a:endParaRPr>
          </a:p>
        </p:txBody>
      </p:sp>
      <p:sp>
        <p:nvSpPr>
          <p:cNvPr id="33" name="Google Shape;885;p119">
            <a:extLst>
              <a:ext uri="{FF2B5EF4-FFF2-40B4-BE49-F238E27FC236}">
                <a16:creationId xmlns:a16="http://schemas.microsoft.com/office/drawing/2014/main" id="{6BF0C0F9-AE5D-0043-A192-9567C2CD8D70}"/>
              </a:ext>
            </a:extLst>
          </p:cNvPr>
          <p:cNvSpPr/>
          <p:nvPr/>
        </p:nvSpPr>
        <p:spPr>
          <a:xfrm>
            <a:off x="1213841" y="2816315"/>
            <a:ext cx="766355" cy="7104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kern="0" dirty="0">
                <a:latin typeface="Avenir Next Demi Bold" panose="020B0503020202020204" pitchFamily="34" charset="0"/>
                <a:ea typeface="Helvetica Neue"/>
                <a:cs typeface="Helvetica Neue"/>
                <a:sym typeface="Helvetica Neue"/>
              </a:rPr>
              <a:t>17</a:t>
            </a:r>
            <a:r>
              <a:rPr kumimoji="0" lang="en-US" sz="1200" b="1" u="none" strike="noStrike" kern="0" cap="none" spc="0" normalizeH="0" baseline="0" noProof="0" dirty="0">
                <a:ln>
                  <a:noFill/>
                </a:ln>
                <a:effectLst/>
                <a:uLnTx/>
                <a:uFillTx/>
                <a:latin typeface="Avenir Next Demi Bold" panose="020B0503020202020204" pitchFamily="34" charset="0"/>
                <a:ea typeface="Helvetica Neue"/>
                <a:cs typeface="Helvetica Neue"/>
                <a:sym typeface="Helvetica Neue"/>
              </a:rPr>
              <a:t>,930</a:t>
            </a:r>
            <a:endParaRPr kumimoji="0" sz="1400" b="1" u="none" strike="noStrike" kern="0" cap="none" spc="0" normalizeH="0" baseline="0" noProof="0" dirty="0">
              <a:ln>
                <a:noFill/>
              </a:ln>
              <a:effectLst/>
              <a:uLnTx/>
              <a:uFillTx/>
              <a:latin typeface="Avenir Next Demi Bold" panose="020B0503020202020204" pitchFamily="3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u="none" strike="noStrike" kern="0" cap="none" spc="0" normalizeH="0" baseline="0" noProof="0" dirty="0">
                <a:ln>
                  <a:noFill/>
                </a:ln>
                <a:effectLst/>
                <a:uLnTx/>
                <a:uFillTx/>
                <a:latin typeface="Avenir Next Demi Bold" panose="020B0503020202020204" pitchFamily="34" charset="0"/>
                <a:ea typeface="Helvetica Neue"/>
                <a:cs typeface="Helvetica Neue"/>
                <a:sym typeface="Helvetica Neue"/>
              </a:rPr>
              <a:t>Jobs</a:t>
            </a:r>
            <a:endParaRPr kumimoji="0" sz="1200" b="1" u="none" strike="noStrike" kern="0" cap="none" spc="0" normalizeH="0" baseline="0" noProof="0" dirty="0">
              <a:ln>
                <a:noFill/>
              </a:ln>
              <a:effectLst/>
              <a:uLnTx/>
              <a:uFillTx/>
              <a:latin typeface="Avenir Next Demi Bold" panose="020B0503020202020204" pitchFamily="34" charset="0"/>
              <a:ea typeface="Helvetica Neue"/>
              <a:cs typeface="Helvetica Neue"/>
              <a:sym typeface="Helvetica Neue"/>
            </a:endParaRPr>
          </a:p>
        </p:txBody>
      </p:sp>
      <p:sp>
        <p:nvSpPr>
          <p:cNvPr id="34" name="Google Shape;887;p119">
            <a:extLst>
              <a:ext uri="{FF2B5EF4-FFF2-40B4-BE49-F238E27FC236}">
                <a16:creationId xmlns:a16="http://schemas.microsoft.com/office/drawing/2014/main" id="{9C272B4B-527E-8E4F-8A44-8EA253321D3F}"/>
              </a:ext>
            </a:extLst>
          </p:cNvPr>
          <p:cNvSpPr/>
          <p:nvPr/>
        </p:nvSpPr>
        <p:spPr>
          <a:xfrm>
            <a:off x="1112329" y="2285758"/>
            <a:ext cx="1042200" cy="2769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effectLst/>
                <a:uLnTx/>
                <a:uFillTx/>
                <a:latin typeface="Helvetica Neue"/>
                <a:ea typeface="Helvetica Neue"/>
                <a:cs typeface="Helvetica Neue"/>
                <a:sym typeface="Helvetica Neue"/>
              </a:rPr>
              <a:t>$2.3 Billion </a:t>
            </a:r>
            <a:endParaRPr kumimoji="0" sz="1400" b="0" i="0" u="none" strike="noStrike" kern="0" cap="none" spc="0" normalizeH="0" baseline="0" noProof="0" dirty="0">
              <a:ln>
                <a:noFill/>
              </a:ln>
              <a:effectLst/>
              <a:uLnTx/>
              <a:uFillTx/>
              <a:latin typeface="Arial"/>
              <a:cs typeface="Arial"/>
              <a:sym typeface="Arial"/>
            </a:endParaRPr>
          </a:p>
        </p:txBody>
      </p:sp>
      <p:sp>
        <p:nvSpPr>
          <p:cNvPr id="35" name="Google Shape;888;p119">
            <a:extLst>
              <a:ext uri="{FF2B5EF4-FFF2-40B4-BE49-F238E27FC236}">
                <a16:creationId xmlns:a16="http://schemas.microsoft.com/office/drawing/2014/main" id="{1867AB35-3407-E94D-A3DB-9062CD2F1B1C}"/>
              </a:ext>
            </a:extLst>
          </p:cNvPr>
          <p:cNvSpPr/>
          <p:nvPr/>
        </p:nvSpPr>
        <p:spPr>
          <a:xfrm>
            <a:off x="2412784" y="2276951"/>
            <a:ext cx="1042200" cy="2769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effectLst/>
                <a:uLnTx/>
                <a:uFillTx/>
                <a:latin typeface="Helvetica Neue"/>
                <a:ea typeface="Helvetica Neue"/>
                <a:cs typeface="Helvetica Neue"/>
                <a:sym typeface="Helvetica Neue"/>
              </a:rPr>
              <a:t>$1.1 Billion </a:t>
            </a:r>
            <a:endParaRPr kumimoji="0" sz="1400" b="0" i="0" u="none" strike="noStrike" kern="0" cap="none" spc="0" normalizeH="0" baseline="0" noProof="0" dirty="0">
              <a:ln>
                <a:noFill/>
              </a:ln>
              <a:effectLst/>
              <a:uLnTx/>
              <a:uFillTx/>
              <a:latin typeface="Arial"/>
              <a:cs typeface="Arial"/>
              <a:sym typeface="Arial"/>
            </a:endParaRPr>
          </a:p>
        </p:txBody>
      </p:sp>
      <p:pic>
        <p:nvPicPr>
          <p:cNvPr id="36" name="Google Shape;891;p119">
            <a:extLst>
              <a:ext uri="{FF2B5EF4-FFF2-40B4-BE49-F238E27FC236}">
                <a16:creationId xmlns:a16="http://schemas.microsoft.com/office/drawing/2014/main" id="{C53937AE-BA8D-C146-8ED6-84646AACB542}"/>
              </a:ext>
            </a:extLst>
          </p:cNvPr>
          <p:cNvPicPr preferRelativeResize="0"/>
          <p:nvPr/>
        </p:nvPicPr>
        <p:blipFill rotWithShape="1">
          <a:blip r:embed="rId7" cstate="hqprint">
            <a:alphaModFix/>
            <a:duotone>
              <a:prstClr val="black"/>
              <a:schemeClr val="accent1">
                <a:tint val="45000"/>
                <a:satMod val="400000"/>
              </a:schemeClr>
            </a:duotone>
            <a:extLst>
              <a:ext uri="{BEBA8EAE-BF5A-486C-A8C5-ECC9F3942E4B}">
                <a14:imgProps xmlns:a14="http://schemas.microsoft.com/office/drawing/2010/main">
                  <a14:imgLayer r:embed="rId10">
                    <a14:imgEffect>
                      <a14:colorTemperature colorTemp="1500"/>
                    </a14:imgEffect>
                    <a14:imgEffect>
                      <a14:saturation sat="252000"/>
                    </a14:imgEffect>
                    <a14:imgEffect>
                      <a14:brightnessContrast bright="1000" contrast="-6000"/>
                    </a14:imgEffect>
                  </a14:imgLayer>
                </a14:imgProps>
              </a:ext>
              <a:ext uri="{28A0092B-C50C-407E-A947-70E740481C1C}">
                <a14:useLocalDpi xmlns:a14="http://schemas.microsoft.com/office/drawing/2010/main"/>
              </a:ext>
            </a:extLst>
          </a:blip>
          <a:srcRect/>
          <a:stretch/>
        </p:blipFill>
        <p:spPr>
          <a:xfrm>
            <a:off x="7221609" y="2289254"/>
            <a:ext cx="1154190" cy="1187596"/>
          </a:xfrm>
          <a:prstGeom prst="rect">
            <a:avLst/>
          </a:prstGeom>
          <a:noFill/>
          <a:ln>
            <a:noFill/>
          </a:ln>
        </p:spPr>
      </p:pic>
      <p:sp>
        <p:nvSpPr>
          <p:cNvPr id="37" name="Google Shape;904;p119">
            <a:extLst>
              <a:ext uri="{FF2B5EF4-FFF2-40B4-BE49-F238E27FC236}">
                <a16:creationId xmlns:a16="http://schemas.microsoft.com/office/drawing/2014/main" id="{14317CC8-7179-C040-9EF5-16ADE15F0181}"/>
              </a:ext>
            </a:extLst>
          </p:cNvPr>
          <p:cNvSpPr txBox="1"/>
          <p:nvPr/>
        </p:nvSpPr>
        <p:spPr>
          <a:xfrm>
            <a:off x="8794520" y="5716842"/>
            <a:ext cx="2948684" cy="6480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u="none" strike="noStrike" kern="0" cap="none" spc="0" normalizeH="0" baseline="0" noProof="0" dirty="0">
                <a:ln>
                  <a:noFill/>
                </a:ln>
                <a:effectLst/>
                <a:uLnTx/>
                <a:uFillTx/>
                <a:latin typeface="Avenir Next Demi Bold" panose="020B0503020202020204" pitchFamily="34" charset="0"/>
                <a:ea typeface="Helvetica Neue"/>
                <a:cs typeface="Helvetica Neue"/>
                <a:sym typeface="Helvetica Neue"/>
              </a:rPr>
              <a:t>189 buildings, 764 acres</a:t>
            </a:r>
            <a:endParaRPr kumimoji="0" sz="1100" b="1" u="none" strike="noStrike" kern="0" cap="none" spc="0" normalizeH="0" baseline="0" noProof="0" dirty="0">
              <a:ln>
                <a:noFill/>
              </a:ln>
              <a:effectLst/>
              <a:uLnTx/>
              <a:uFillTx/>
              <a:latin typeface="Avenir Next Demi Bold" panose="020B0503020202020204" pitchFamily="34" charset="0"/>
              <a:ea typeface="Helvetica Neue"/>
              <a:cs typeface="Helvetica Neue"/>
              <a:sym typeface="Helvetica Neue"/>
            </a:endParaRPr>
          </a:p>
          <a:p>
            <a:pPr marL="0" marR="0" lvl="0" indent="0" algn="ctr" defTabSz="914400" rtl="0" eaLnBrk="1" fontAlgn="auto" latinLnBrk="0" hangingPunct="1">
              <a:lnSpc>
                <a:spcPct val="100000"/>
              </a:lnSpc>
              <a:spcBef>
                <a:spcPts val="300"/>
              </a:spcBef>
              <a:spcAft>
                <a:spcPts val="0"/>
              </a:spcAft>
              <a:buClr>
                <a:srgbClr val="000000"/>
              </a:buClr>
              <a:buSzTx/>
              <a:buFont typeface="Arial"/>
              <a:buNone/>
              <a:tabLst/>
              <a:defRPr/>
            </a:pPr>
            <a:r>
              <a:rPr kumimoji="0" lang="en-US" sz="1100" b="1" u="none" strike="noStrike" kern="0" cap="none" spc="0" normalizeH="0" baseline="0" noProof="0" dirty="0">
                <a:ln>
                  <a:noFill/>
                </a:ln>
                <a:effectLst/>
                <a:uLnTx/>
                <a:uFillTx/>
                <a:latin typeface="Avenir Next Demi Bold" panose="020B0503020202020204" pitchFamily="34" charset="0"/>
                <a:ea typeface="Helvetica Neue"/>
                <a:cs typeface="Helvetica Neue"/>
                <a:sym typeface="Helvetica Neue"/>
              </a:rPr>
              <a:t>Infrastructure/Facilities value: $3.9 billion</a:t>
            </a:r>
            <a:endParaRPr kumimoji="0" sz="1100" b="1" u="none" strike="noStrike" kern="0" cap="none" spc="0" normalizeH="0" baseline="0" noProof="0" dirty="0">
              <a:ln>
                <a:noFill/>
              </a:ln>
              <a:effectLst/>
              <a:uLnTx/>
              <a:uFillTx/>
              <a:latin typeface="Avenir Next Demi Bold" panose="020B0503020202020204" pitchFamily="34" charset="0"/>
              <a:ea typeface="Century Gothic"/>
              <a:cs typeface="Century Gothic"/>
              <a:sym typeface="Century Gothic"/>
            </a:endParaRPr>
          </a:p>
        </p:txBody>
      </p:sp>
      <p:sp>
        <p:nvSpPr>
          <p:cNvPr id="38" name="Google Shape;905;p119">
            <a:extLst>
              <a:ext uri="{FF2B5EF4-FFF2-40B4-BE49-F238E27FC236}">
                <a16:creationId xmlns:a16="http://schemas.microsoft.com/office/drawing/2014/main" id="{8F182FB7-51D6-9545-807E-E6751202654B}"/>
              </a:ext>
            </a:extLst>
          </p:cNvPr>
          <p:cNvSpPr/>
          <p:nvPr/>
        </p:nvSpPr>
        <p:spPr>
          <a:xfrm>
            <a:off x="6039283" y="2649218"/>
            <a:ext cx="814450" cy="5259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chemeClr val="bg1"/>
                </a:solidFill>
                <a:effectLst/>
                <a:uLnTx/>
                <a:uFillTx/>
                <a:latin typeface="Helvetica Neue"/>
                <a:ea typeface="Helvetica Neue"/>
                <a:cs typeface="Helvetica Neue"/>
                <a:sym typeface="Helvetica Neue"/>
              </a:rPr>
              <a:t>~1,800</a:t>
            </a:r>
            <a:endParaRPr kumimoji="0" sz="1400" b="0" i="0" u="none" strike="noStrike" kern="0" cap="none" spc="0" normalizeH="0" baseline="0" noProof="0" dirty="0">
              <a:ln>
                <a:noFill/>
              </a:ln>
              <a:solidFill>
                <a:schemeClr val="bg1"/>
              </a:solidFill>
              <a:effectLst/>
              <a:uLnTx/>
              <a:uFillTx/>
              <a:latin typeface="Arial"/>
              <a:cs typeface="Arial"/>
              <a:sym typeface="Arial"/>
            </a:endParaRPr>
          </a:p>
          <a:p>
            <a:pPr marL="0" marR="0" lvl="0" indent="0" algn="ctr" defTabSz="914400" rtl="0" eaLnBrk="1" fontAlgn="auto" latinLnBrk="0" hangingPunct="1">
              <a:lnSpc>
                <a:spcPct val="100000"/>
              </a:lnSpc>
              <a:spcBef>
                <a:spcPts val="500"/>
              </a:spcBef>
              <a:spcAft>
                <a:spcPts val="0"/>
              </a:spcAft>
              <a:buClr>
                <a:srgbClr val="000000"/>
              </a:buClr>
              <a:buSzTx/>
              <a:buFont typeface="Arial"/>
              <a:buNone/>
              <a:tabLst/>
              <a:defRPr/>
            </a:pPr>
            <a:endParaRPr kumimoji="0" sz="1200" b="0" i="0" u="none" strike="noStrike" kern="0" cap="none" spc="0" normalizeH="0" baseline="0" noProof="0" dirty="0">
              <a:ln>
                <a:noFill/>
              </a:ln>
              <a:solidFill>
                <a:schemeClr val="bg1"/>
              </a:solidFill>
              <a:effectLst/>
              <a:uLnTx/>
              <a:uFillTx/>
              <a:latin typeface="Helvetica Neue"/>
              <a:ea typeface="Helvetica Neue"/>
              <a:cs typeface="Helvetica Neue"/>
              <a:sym typeface="Helvetica Neue"/>
            </a:endParaRPr>
          </a:p>
        </p:txBody>
      </p:sp>
      <p:sp>
        <p:nvSpPr>
          <p:cNvPr id="39" name="Google Shape;906;p119">
            <a:extLst>
              <a:ext uri="{FF2B5EF4-FFF2-40B4-BE49-F238E27FC236}">
                <a16:creationId xmlns:a16="http://schemas.microsoft.com/office/drawing/2014/main" id="{1CE69786-3532-7241-9142-114A495F19A4}"/>
              </a:ext>
            </a:extLst>
          </p:cNvPr>
          <p:cNvSpPr/>
          <p:nvPr/>
        </p:nvSpPr>
        <p:spPr>
          <a:xfrm>
            <a:off x="7298895" y="2628118"/>
            <a:ext cx="881633" cy="5259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chemeClr val="bg1"/>
                </a:solidFill>
                <a:effectLst/>
                <a:uLnTx/>
                <a:uFillTx/>
                <a:latin typeface="Helvetica Neue"/>
                <a:ea typeface="Helvetica Neue"/>
                <a:cs typeface="Helvetica Neue"/>
                <a:sym typeface="Helvetica Neue"/>
              </a:rPr>
              <a:t>~1,700</a:t>
            </a:r>
            <a:endParaRPr kumimoji="0" sz="1400" b="0" i="0" u="none" strike="noStrike" kern="0" cap="none" spc="0" normalizeH="0" baseline="0" noProof="0" dirty="0">
              <a:ln>
                <a:noFill/>
              </a:ln>
              <a:solidFill>
                <a:schemeClr val="bg1"/>
              </a:solidFill>
              <a:effectLst/>
              <a:uLnTx/>
              <a:uFillTx/>
              <a:latin typeface="Arial"/>
              <a:cs typeface="Arial"/>
              <a:sym typeface="Arial"/>
            </a:endParaRPr>
          </a:p>
          <a:p>
            <a:pPr marL="0" marR="0" lvl="0" indent="0" algn="ctr" defTabSz="914400" rtl="0" eaLnBrk="1" fontAlgn="auto" latinLnBrk="0" hangingPunct="1">
              <a:lnSpc>
                <a:spcPct val="100000"/>
              </a:lnSpc>
              <a:spcBef>
                <a:spcPts val="500"/>
              </a:spcBef>
              <a:spcAft>
                <a:spcPts val="0"/>
              </a:spcAft>
              <a:buClr>
                <a:srgbClr val="000000"/>
              </a:buClr>
              <a:buSzTx/>
              <a:buFont typeface="Arial"/>
              <a:buNone/>
              <a:tabLst/>
              <a:defRPr/>
            </a:pPr>
            <a:endParaRPr kumimoji="0" sz="1200" b="0" i="0" u="none" strike="noStrike" kern="0" cap="none" spc="0" normalizeH="0" baseline="0" noProof="0" dirty="0">
              <a:ln>
                <a:noFill/>
              </a:ln>
              <a:solidFill>
                <a:schemeClr val="bg1"/>
              </a:solidFill>
              <a:effectLst/>
              <a:uLnTx/>
              <a:uFillTx/>
              <a:latin typeface="Helvetica Neue"/>
              <a:ea typeface="Helvetica Neue"/>
              <a:cs typeface="Helvetica Neue"/>
              <a:sym typeface="Helvetica Neue"/>
            </a:endParaRPr>
          </a:p>
        </p:txBody>
      </p:sp>
      <p:sp>
        <p:nvSpPr>
          <p:cNvPr id="40" name="Google Shape;907;p119">
            <a:extLst>
              <a:ext uri="{FF2B5EF4-FFF2-40B4-BE49-F238E27FC236}">
                <a16:creationId xmlns:a16="http://schemas.microsoft.com/office/drawing/2014/main" id="{BBFB91EE-F155-BF46-99C4-A019D960041D}"/>
              </a:ext>
            </a:extLst>
          </p:cNvPr>
          <p:cNvSpPr/>
          <p:nvPr/>
        </p:nvSpPr>
        <p:spPr>
          <a:xfrm>
            <a:off x="5938194" y="3359170"/>
            <a:ext cx="1153751" cy="31107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u="none" strike="noStrike" kern="0" cap="none" spc="0" normalizeH="0" baseline="0" noProof="0" dirty="0">
                <a:ln>
                  <a:noFill/>
                </a:ln>
                <a:solidFill>
                  <a:schemeClr val="accent1">
                    <a:lumMod val="75000"/>
                  </a:schemeClr>
                </a:solidFill>
                <a:effectLst/>
                <a:uLnTx/>
                <a:uFillTx/>
                <a:latin typeface="Avenir Next Demi Bold" panose="020B0503020202020204" pitchFamily="34" charset="0"/>
                <a:ea typeface="Helvetica Neue"/>
                <a:cs typeface="Helvetica Neue"/>
                <a:sym typeface="Helvetica Neue"/>
              </a:rPr>
              <a:t>Civil servants</a:t>
            </a:r>
            <a:endParaRPr kumimoji="0" sz="1200" b="1" u="none" strike="noStrike" kern="0" cap="none" spc="0" normalizeH="0" baseline="0" noProof="0" dirty="0">
              <a:ln>
                <a:noFill/>
              </a:ln>
              <a:solidFill>
                <a:schemeClr val="accent1">
                  <a:lumMod val="75000"/>
                </a:schemeClr>
              </a:solidFill>
              <a:effectLst/>
              <a:uLnTx/>
              <a:uFillTx/>
              <a:latin typeface="Avenir Next Demi Bold" panose="020B0503020202020204" pitchFamily="34" charset="0"/>
              <a:ea typeface="Helvetica Neue"/>
              <a:cs typeface="Helvetica Neue"/>
              <a:sym typeface="Helvetica Neue"/>
            </a:endParaRPr>
          </a:p>
        </p:txBody>
      </p:sp>
      <p:sp>
        <p:nvSpPr>
          <p:cNvPr id="41" name="Google Shape;908;p119">
            <a:extLst>
              <a:ext uri="{FF2B5EF4-FFF2-40B4-BE49-F238E27FC236}">
                <a16:creationId xmlns:a16="http://schemas.microsoft.com/office/drawing/2014/main" id="{99A2C562-C1DB-D543-B7E3-5064654375AC}"/>
              </a:ext>
            </a:extLst>
          </p:cNvPr>
          <p:cNvSpPr/>
          <p:nvPr/>
        </p:nvSpPr>
        <p:spPr>
          <a:xfrm>
            <a:off x="7243020" y="3305021"/>
            <a:ext cx="1180363" cy="477136"/>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u="none" strike="noStrike" kern="0" cap="none" spc="0" normalizeH="0" baseline="0" noProof="0" dirty="0">
                <a:ln>
                  <a:noFill/>
                </a:ln>
                <a:solidFill>
                  <a:schemeClr val="accent1">
                    <a:lumMod val="75000"/>
                  </a:schemeClr>
                </a:solidFill>
                <a:effectLst/>
                <a:uLnTx/>
                <a:uFillTx/>
                <a:latin typeface="Avenir Next Demi Bold" panose="020B0503020202020204" pitchFamily="34" charset="0"/>
                <a:ea typeface="Helvetica Neue"/>
                <a:cs typeface="Helvetica Neue"/>
                <a:sym typeface="Helvetica Neue"/>
              </a:rPr>
              <a:t>Contractors on/near site</a:t>
            </a:r>
            <a:endParaRPr kumimoji="0" sz="1200" b="1" u="none" strike="noStrike" kern="0" cap="none" spc="0" normalizeH="0" baseline="0" noProof="0" dirty="0">
              <a:ln>
                <a:noFill/>
              </a:ln>
              <a:solidFill>
                <a:schemeClr val="accent1">
                  <a:lumMod val="75000"/>
                </a:schemeClr>
              </a:solidFill>
              <a:effectLst/>
              <a:uLnTx/>
              <a:uFillTx/>
              <a:latin typeface="Avenir Next Demi Bold" panose="020B0503020202020204" pitchFamily="34" charset="0"/>
              <a:ea typeface="Helvetica Neue"/>
              <a:cs typeface="Helvetica Neue"/>
              <a:sym typeface="Helvetica Neue"/>
            </a:endParaRPr>
          </a:p>
        </p:txBody>
      </p:sp>
      <p:sp>
        <p:nvSpPr>
          <p:cNvPr id="42" name="Google Shape;912;p119">
            <a:extLst>
              <a:ext uri="{FF2B5EF4-FFF2-40B4-BE49-F238E27FC236}">
                <a16:creationId xmlns:a16="http://schemas.microsoft.com/office/drawing/2014/main" id="{857D823D-2834-B94D-940C-47081D1326E2}"/>
              </a:ext>
            </a:extLst>
          </p:cNvPr>
          <p:cNvSpPr/>
          <p:nvPr/>
        </p:nvSpPr>
        <p:spPr>
          <a:xfrm>
            <a:off x="2229365" y="2713646"/>
            <a:ext cx="543900" cy="549000"/>
          </a:xfrm>
          <a:prstGeom prst="rect">
            <a:avLst/>
          </a:prstGeom>
          <a:gradFill flip="none" rotWithShape="1">
            <a:gsLst>
              <a:gs pos="71000">
                <a:schemeClr val="accent3">
                  <a:lumMod val="89000"/>
                </a:schemeClr>
              </a:gs>
              <a:gs pos="21000">
                <a:schemeClr val="accent3">
                  <a:lumMod val="70000"/>
                </a:schemeClr>
              </a:gs>
            </a:gsLst>
            <a:lin ang="8100000" scaled="0"/>
            <a:tileRect/>
          </a:gradFill>
          <a:ln>
            <a:noFill/>
          </a:ln>
        </p:spPr>
        <p:txBody>
          <a:bodyPr spcFirstLastPara="1" wrap="square" lIns="91425" tIns="45700" rIns="91425" bIns="45700" anchor="ctr" anchorCtr="0">
            <a:noAutofit/>
          </a:bodyPr>
          <a:lstStyle/>
          <a:p>
            <a:pPr algn="ctr">
              <a:buClr>
                <a:srgbClr val="000000"/>
              </a:buClr>
            </a:pPr>
            <a:endParaRPr kern="0" dirty="0">
              <a:solidFill>
                <a:srgbClr val="04621B"/>
              </a:solidFill>
              <a:latin typeface="Century Gothic"/>
              <a:sym typeface="Century Gothic"/>
            </a:endParaRPr>
          </a:p>
        </p:txBody>
      </p:sp>
      <p:sp>
        <p:nvSpPr>
          <p:cNvPr id="43" name="Google Shape;913;p119">
            <a:extLst>
              <a:ext uri="{FF2B5EF4-FFF2-40B4-BE49-F238E27FC236}">
                <a16:creationId xmlns:a16="http://schemas.microsoft.com/office/drawing/2014/main" id="{91E13357-5CBC-7043-A152-C316EECCDC2C}"/>
              </a:ext>
            </a:extLst>
          </p:cNvPr>
          <p:cNvSpPr/>
          <p:nvPr/>
        </p:nvSpPr>
        <p:spPr>
          <a:xfrm>
            <a:off x="3682252" y="2808329"/>
            <a:ext cx="543900" cy="449700"/>
          </a:xfrm>
          <a:prstGeom prst="rect">
            <a:avLst/>
          </a:prstGeom>
          <a:gradFill flip="none" rotWithShape="1">
            <a:gsLst>
              <a:gs pos="71000">
                <a:schemeClr val="accent3">
                  <a:lumMod val="89000"/>
                </a:schemeClr>
              </a:gs>
              <a:gs pos="21000">
                <a:schemeClr val="accent3">
                  <a:lumMod val="70000"/>
                </a:schemeClr>
              </a:gs>
            </a:gsLst>
            <a:lin ang="8100000" scaled="0"/>
            <a:tileRect/>
          </a:gradFill>
          <a:ln>
            <a:noFill/>
          </a:ln>
        </p:spPr>
        <p:txBody>
          <a:bodyPr spcFirstLastPara="1" wrap="square" lIns="91425" tIns="45700" rIns="91425" bIns="45700" anchor="ctr" anchorCtr="0">
            <a:noAutofit/>
          </a:bodyPr>
          <a:lstStyle/>
          <a:p>
            <a:pPr algn="ctr">
              <a:buClr>
                <a:srgbClr val="000000"/>
              </a:buClr>
            </a:pPr>
            <a:endParaRPr kern="0" dirty="0">
              <a:solidFill>
                <a:srgbClr val="04621B"/>
              </a:solidFill>
              <a:latin typeface="Century Gothic"/>
              <a:sym typeface="Century Gothic"/>
            </a:endParaRPr>
          </a:p>
        </p:txBody>
      </p:sp>
      <p:sp>
        <p:nvSpPr>
          <p:cNvPr id="44" name="Title 1">
            <a:extLst>
              <a:ext uri="{FF2B5EF4-FFF2-40B4-BE49-F238E27FC236}">
                <a16:creationId xmlns:a16="http://schemas.microsoft.com/office/drawing/2014/main" id="{5F4BF428-1568-F34E-850C-49584F11C363}"/>
              </a:ext>
            </a:extLst>
          </p:cNvPr>
          <p:cNvSpPr txBox="1">
            <a:spLocks/>
          </p:cNvSpPr>
          <p:nvPr/>
        </p:nvSpPr>
        <p:spPr>
          <a:xfrm>
            <a:off x="783024" y="647562"/>
            <a:ext cx="10515600" cy="80183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46" name="Title 7">
            <a:extLst>
              <a:ext uri="{FF2B5EF4-FFF2-40B4-BE49-F238E27FC236}">
                <a16:creationId xmlns:a16="http://schemas.microsoft.com/office/drawing/2014/main" id="{712FA589-D933-0A4F-9AEF-F48DAEE8A978}"/>
              </a:ext>
            </a:extLst>
          </p:cNvPr>
          <p:cNvSpPr txBox="1">
            <a:spLocks/>
          </p:cNvSpPr>
          <p:nvPr/>
        </p:nvSpPr>
        <p:spPr>
          <a:xfrm>
            <a:off x="365234" y="72512"/>
            <a:ext cx="105156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Arial" panose="020B0604020202020204" pitchFamily="34" charset="0"/>
                <a:cs typeface="Arial" panose="020B0604020202020204" pitchFamily="34" charset="0"/>
              </a:rPr>
              <a:t>NASA Langley Research Center</a:t>
            </a:r>
          </a:p>
        </p:txBody>
      </p:sp>
      <p:sp>
        <p:nvSpPr>
          <p:cNvPr id="47" name="Title 1">
            <a:extLst>
              <a:ext uri="{FF2B5EF4-FFF2-40B4-BE49-F238E27FC236}">
                <a16:creationId xmlns:a16="http://schemas.microsoft.com/office/drawing/2014/main" id="{E1EE50FD-575B-2446-A844-26D9C46CDDF7}"/>
              </a:ext>
            </a:extLst>
          </p:cNvPr>
          <p:cNvSpPr txBox="1">
            <a:spLocks/>
          </p:cNvSpPr>
          <p:nvPr/>
        </p:nvSpPr>
        <p:spPr>
          <a:xfrm>
            <a:off x="403334" y="1093082"/>
            <a:ext cx="4629901" cy="48462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tx1">
                    <a:lumMod val="65000"/>
                    <a:lumOff val="35000"/>
                  </a:schemeClr>
                </a:solidFill>
              </a:rPr>
              <a:t>ECONOMIC IMPACT*</a:t>
            </a:r>
          </a:p>
        </p:txBody>
      </p:sp>
      <p:sp>
        <p:nvSpPr>
          <p:cNvPr id="48" name="Google Shape;899;p119">
            <a:extLst>
              <a:ext uri="{FF2B5EF4-FFF2-40B4-BE49-F238E27FC236}">
                <a16:creationId xmlns:a16="http://schemas.microsoft.com/office/drawing/2014/main" id="{CDF04C2E-CEA2-D54B-B446-2906D34B5E37}"/>
              </a:ext>
            </a:extLst>
          </p:cNvPr>
          <p:cNvSpPr/>
          <p:nvPr/>
        </p:nvSpPr>
        <p:spPr>
          <a:xfrm>
            <a:off x="453629" y="3977300"/>
            <a:ext cx="8410200" cy="3693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u="none" strike="noStrike" kern="0" cap="none" spc="0" normalizeH="0" baseline="0" noProof="0" dirty="0">
                <a:ln>
                  <a:noFill/>
                </a:ln>
                <a:effectLst/>
                <a:uLnTx/>
                <a:uFillTx/>
                <a:latin typeface="Avenir Next Medium" panose="020B0503020202020204" pitchFamily="34" charset="0"/>
                <a:ea typeface="Helvetica Neue"/>
                <a:cs typeface="Helvetica Neue"/>
                <a:sym typeface="Helvetica Neue"/>
              </a:rPr>
              <a:t>FY 2021 budget: $864 million </a:t>
            </a:r>
            <a:r>
              <a:rPr kumimoji="0" lang="en-US" sz="1200" u="none" strike="noStrike" kern="0" cap="none" spc="0" normalizeH="0" baseline="0" noProof="0" dirty="0">
                <a:ln>
                  <a:noFill/>
                </a:ln>
                <a:effectLst/>
                <a:uLnTx/>
                <a:uFillTx/>
                <a:latin typeface="Avenir Next Medium" panose="020B0503020202020204" pitchFamily="34" charset="0"/>
                <a:ea typeface="Helvetica Neue Light"/>
                <a:cs typeface="Helvetica Neue Light"/>
                <a:sym typeface="Helvetica Neue Light"/>
              </a:rPr>
              <a:t>Includes $15 million in external business </a:t>
            </a:r>
            <a:endParaRPr kumimoji="0" sz="1200" u="none" strike="noStrike" kern="0" cap="none" spc="0" normalizeH="0" baseline="0" noProof="0" dirty="0">
              <a:ln>
                <a:noFill/>
              </a:ln>
              <a:effectLst/>
              <a:uLnTx/>
              <a:uFillTx/>
              <a:latin typeface="Avenir Next Medium" panose="020B0503020202020204" pitchFamily="34" charset="0"/>
              <a:ea typeface="Helvetica Neue Light"/>
              <a:cs typeface="Helvetica Neue Light"/>
              <a:sym typeface="Helvetica Neue Light"/>
            </a:endParaRPr>
          </a:p>
        </p:txBody>
      </p:sp>
      <p:sp>
        <p:nvSpPr>
          <p:cNvPr id="49" name="Google Shape;901;p119">
            <a:extLst>
              <a:ext uri="{FF2B5EF4-FFF2-40B4-BE49-F238E27FC236}">
                <a16:creationId xmlns:a16="http://schemas.microsoft.com/office/drawing/2014/main" id="{C4C6E6C8-9A3C-AE42-9B47-51C5DA5585D3}"/>
              </a:ext>
            </a:extLst>
          </p:cNvPr>
          <p:cNvSpPr txBox="1"/>
          <p:nvPr/>
        </p:nvSpPr>
        <p:spPr>
          <a:xfrm>
            <a:off x="6348948" y="5610778"/>
            <a:ext cx="1766647" cy="228507"/>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i="0" u="none" strike="noStrike" kern="0" cap="none" spc="0" normalizeH="0" baseline="0" noProof="0" dirty="0">
                <a:ln>
                  <a:noFill/>
                </a:ln>
                <a:solidFill>
                  <a:schemeClr val="bg1"/>
                </a:solidFill>
                <a:effectLst/>
                <a:uLnTx/>
                <a:uFillTx/>
                <a:latin typeface="Helvetica Neue"/>
                <a:ea typeface="Helvetica Neue"/>
                <a:cs typeface="Helvetica Neue"/>
                <a:sym typeface="Helvetica Neue"/>
              </a:rPr>
              <a:t>$</a:t>
            </a:r>
            <a:r>
              <a:rPr lang="en-US" sz="1400" kern="0">
                <a:solidFill>
                  <a:schemeClr val="bg1"/>
                </a:solidFill>
                <a:latin typeface="Helvetica Neue"/>
                <a:ea typeface="Helvetica Neue"/>
                <a:cs typeface="Helvetica Neue"/>
                <a:sym typeface="Helvetica Neue"/>
              </a:rPr>
              <a:t>294</a:t>
            </a:r>
            <a:r>
              <a:rPr kumimoji="0" lang="en-US" sz="1400" i="0" u="none" strike="noStrike" kern="0" cap="none" spc="0" normalizeH="0" baseline="0" noProof="0">
                <a:ln>
                  <a:noFill/>
                </a:ln>
                <a:solidFill>
                  <a:schemeClr val="bg1"/>
                </a:solidFill>
                <a:effectLst/>
                <a:uLnTx/>
                <a:uFillTx/>
                <a:latin typeface="Helvetica Neue"/>
                <a:ea typeface="Helvetica Neue"/>
                <a:cs typeface="Helvetica Neue"/>
                <a:sym typeface="Helvetica Neue"/>
              </a:rPr>
              <a:t> </a:t>
            </a:r>
            <a:r>
              <a:rPr kumimoji="0" lang="en-US" sz="1400" i="0" u="none" strike="noStrike" kern="0" cap="none" spc="0" normalizeH="0" baseline="0" noProof="0" dirty="0">
                <a:ln>
                  <a:noFill/>
                </a:ln>
                <a:solidFill>
                  <a:schemeClr val="bg1"/>
                </a:solidFill>
                <a:effectLst/>
                <a:uLnTx/>
                <a:uFillTx/>
                <a:latin typeface="Helvetica Neue"/>
                <a:ea typeface="Helvetica Neue"/>
                <a:cs typeface="Helvetica Neue"/>
                <a:sym typeface="Helvetica Neue"/>
              </a:rPr>
              <a:t>million</a:t>
            </a:r>
            <a:endParaRPr kumimoji="0" sz="1400" i="0" u="none" strike="noStrike" kern="0" cap="none" spc="0" normalizeH="0" baseline="0" noProof="0" dirty="0">
              <a:ln>
                <a:noFill/>
              </a:ln>
              <a:solidFill>
                <a:schemeClr val="bg1"/>
              </a:solidFill>
              <a:effectLst/>
              <a:uLnTx/>
              <a:uFillTx/>
              <a:latin typeface="Helvetica Neue"/>
              <a:ea typeface="Helvetica Neue"/>
              <a:cs typeface="Helvetica Neue"/>
              <a:sym typeface="Helvetica Neue"/>
            </a:endParaRPr>
          </a:p>
        </p:txBody>
      </p:sp>
      <p:sp>
        <p:nvSpPr>
          <p:cNvPr id="50" name="Google Shape;884;p119">
            <a:extLst>
              <a:ext uri="{FF2B5EF4-FFF2-40B4-BE49-F238E27FC236}">
                <a16:creationId xmlns:a16="http://schemas.microsoft.com/office/drawing/2014/main" id="{38FE18F5-10F9-6C48-B5A1-D396643262DA}"/>
              </a:ext>
            </a:extLst>
          </p:cNvPr>
          <p:cNvSpPr txBox="1"/>
          <p:nvPr/>
        </p:nvSpPr>
        <p:spPr>
          <a:xfrm>
            <a:off x="2583439" y="5911537"/>
            <a:ext cx="1541802" cy="3450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u="none" strike="noStrike" kern="0" cap="none" spc="0" normalizeH="0" baseline="0" noProof="0" dirty="0">
                <a:ln>
                  <a:noFill/>
                </a:ln>
                <a:solidFill>
                  <a:schemeClr val="tx1">
                    <a:lumMod val="65000"/>
                    <a:lumOff val="35000"/>
                  </a:schemeClr>
                </a:solidFill>
                <a:effectLst/>
                <a:uLnTx/>
                <a:uFillTx/>
                <a:latin typeface="Avenir Next" panose="020B0503020202020204" pitchFamily="34" charset="0"/>
                <a:ea typeface="Helvetica Neue"/>
                <a:cs typeface="Helvetica Neue"/>
                <a:sym typeface="Helvetica Neue"/>
              </a:rPr>
              <a:t>Aeronautics</a:t>
            </a:r>
            <a:endParaRPr kumimoji="0" sz="1400" b="1" u="none" strike="noStrike" kern="0" cap="none" spc="0" normalizeH="0" baseline="0" noProof="0" dirty="0">
              <a:ln>
                <a:noFill/>
              </a:ln>
              <a:solidFill>
                <a:schemeClr val="tx1">
                  <a:lumMod val="65000"/>
                  <a:lumOff val="35000"/>
                </a:schemeClr>
              </a:solidFill>
              <a:effectLst/>
              <a:uLnTx/>
              <a:uFillTx/>
              <a:latin typeface="Avenir Next" panose="020B0503020202020204" pitchFamily="34" charset="0"/>
              <a:ea typeface="Helvetica Neue"/>
              <a:cs typeface="Helvetica Neue"/>
              <a:sym typeface="Helvetica Neue"/>
            </a:endParaRPr>
          </a:p>
        </p:txBody>
      </p:sp>
      <p:sp>
        <p:nvSpPr>
          <p:cNvPr id="51" name="Google Shape;883;p119">
            <a:extLst>
              <a:ext uri="{FF2B5EF4-FFF2-40B4-BE49-F238E27FC236}">
                <a16:creationId xmlns:a16="http://schemas.microsoft.com/office/drawing/2014/main" id="{D292BE63-793F-3341-9FC5-4C62800227EA}"/>
              </a:ext>
            </a:extLst>
          </p:cNvPr>
          <p:cNvSpPr txBox="1"/>
          <p:nvPr/>
        </p:nvSpPr>
        <p:spPr>
          <a:xfrm>
            <a:off x="4501868" y="5913690"/>
            <a:ext cx="1562400" cy="3138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u="none" strike="noStrike" kern="0" cap="none" spc="0" normalizeH="0" baseline="0" noProof="0" dirty="0">
                <a:ln>
                  <a:noFill/>
                </a:ln>
                <a:solidFill>
                  <a:schemeClr val="tx1">
                    <a:lumMod val="65000"/>
                    <a:lumOff val="35000"/>
                  </a:schemeClr>
                </a:solidFill>
                <a:effectLst/>
                <a:uLnTx/>
                <a:uFillTx/>
                <a:latin typeface="Avenir Next" panose="020B0503020202020204" pitchFamily="34" charset="0"/>
                <a:ea typeface="Helvetica Neue"/>
                <a:cs typeface="Helvetica Neue"/>
                <a:sym typeface="Helvetica Neue"/>
              </a:rPr>
              <a:t>Earth Science</a:t>
            </a:r>
            <a:endParaRPr kumimoji="0" sz="1400" b="1" u="none" strike="noStrike" kern="0" cap="none" spc="0" normalizeH="0" baseline="0" noProof="0" dirty="0">
              <a:ln>
                <a:noFill/>
              </a:ln>
              <a:solidFill>
                <a:schemeClr val="tx1">
                  <a:lumMod val="65000"/>
                  <a:lumOff val="35000"/>
                </a:schemeClr>
              </a:solidFill>
              <a:effectLst/>
              <a:uLnTx/>
              <a:uFillTx/>
              <a:latin typeface="Avenir Next" panose="020B0503020202020204" pitchFamily="34" charset="0"/>
              <a:ea typeface="Helvetica Neue"/>
              <a:cs typeface="Helvetica Neue"/>
              <a:sym typeface="Helvetica Neue"/>
            </a:endParaRPr>
          </a:p>
        </p:txBody>
      </p:sp>
      <p:sp>
        <p:nvSpPr>
          <p:cNvPr id="52" name="Google Shape;894;p119">
            <a:extLst>
              <a:ext uri="{FF2B5EF4-FFF2-40B4-BE49-F238E27FC236}">
                <a16:creationId xmlns:a16="http://schemas.microsoft.com/office/drawing/2014/main" id="{FA3985B5-2F77-6341-9DF0-81C5CEAB4B68}"/>
              </a:ext>
            </a:extLst>
          </p:cNvPr>
          <p:cNvSpPr txBox="1"/>
          <p:nvPr/>
        </p:nvSpPr>
        <p:spPr>
          <a:xfrm>
            <a:off x="442081" y="5903505"/>
            <a:ext cx="1913012" cy="361065"/>
          </a:xfrm>
          <a:prstGeom prst="rect">
            <a:avLst/>
          </a:prstGeom>
          <a:noFill/>
          <a:ln>
            <a:noFill/>
          </a:ln>
        </p:spPr>
        <p:txBody>
          <a:bodyPr spcFirstLastPara="1" wrap="square" lIns="91425" tIns="91425" rIns="91425" bIns="91425" anchor="t" anchorCtr="0">
            <a:noAutofit/>
          </a:bodyPr>
          <a:lstStyle>
            <a:defPPr>
              <a:defRPr lang="en-US"/>
            </a:defPPr>
            <a:lvl1pPr marR="0" lvl="0" indent="0" algn="ctr" fontAlgn="auto">
              <a:lnSpc>
                <a:spcPct val="100000"/>
              </a:lnSpc>
              <a:spcBef>
                <a:spcPts val="0"/>
              </a:spcBef>
              <a:spcAft>
                <a:spcPts val="0"/>
              </a:spcAft>
              <a:buClr>
                <a:srgbClr val="000000"/>
              </a:buClr>
              <a:buSzTx/>
              <a:buFont typeface="Arial"/>
              <a:buNone/>
              <a:tabLst/>
              <a:defRPr kumimoji="0" sz="1400" b="1" i="0" u="none" strike="noStrike" kern="0" cap="none" spc="0" normalizeH="0" baseline="0">
                <a:ln>
                  <a:noFill/>
                </a:ln>
                <a:solidFill>
                  <a:srgbClr val="E0B663"/>
                </a:solidFill>
                <a:effectLst/>
                <a:uLnTx/>
                <a:uFillTx/>
                <a:latin typeface="Helvetica Neue"/>
                <a:ea typeface="Helvetica Neue"/>
                <a:cs typeface="Helvetica Neue"/>
              </a:defRPr>
            </a:lvl1pPr>
          </a:lstStyle>
          <a:p>
            <a:r>
              <a:rPr lang="en-US" dirty="0">
                <a:solidFill>
                  <a:schemeClr val="tx1">
                    <a:lumMod val="65000"/>
                    <a:lumOff val="35000"/>
                  </a:schemeClr>
                </a:solidFill>
                <a:latin typeface="Avenir Next" panose="020B0503020202020204" pitchFamily="34" charset="0"/>
                <a:sym typeface="Helvetica Neue"/>
              </a:rPr>
              <a:t>Space Exploration</a:t>
            </a:r>
            <a:endParaRPr dirty="0">
              <a:solidFill>
                <a:schemeClr val="tx1">
                  <a:lumMod val="65000"/>
                  <a:lumOff val="35000"/>
                </a:schemeClr>
              </a:solidFill>
              <a:latin typeface="Avenir Next" panose="020B0503020202020204" pitchFamily="34" charset="0"/>
              <a:sym typeface="Arial"/>
            </a:endParaRPr>
          </a:p>
        </p:txBody>
      </p:sp>
      <p:sp>
        <p:nvSpPr>
          <p:cNvPr id="53" name="Google Shape;882;p119">
            <a:extLst>
              <a:ext uri="{FF2B5EF4-FFF2-40B4-BE49-F238E27FC236}">
                <a16:creationId xmlns:a16="http://schemas.microsoft.com/office/drawing/2014/main" id="{557F8272-2315-CD4A-9A6C-BD3D393B0B84}"/>
              </a:ext>
            </a:extLst>
          </p:cNvPr>
          <p:cNvSpPr txBox="1"/>
          <p:nvPr/>
        </p:nvSpPr>
        <p:spPr>
          <a:xfrm>
            <a:off x="6354211" y="5906393"/>
            <a:ext cx="1801258" cy="3015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kern="0" dirty="0">
                <a:solidFill>
                  <a:schemeClr val="tx1">
                    <a:lumMod val="65000"/>
                    <a:lumOff val="35000"/>
                  </a:schemeClr>
                </a:solidFill>
                <a:latin typeface="Avenir Next" panose="020B0503020202020204" pitchFamily="34" charset="0"/>
                <a:ea typeface="Helvetica Neue"/>
                <a:cs typeface="Helvetica Neue"/>
                <a:sym typeface="Helvetica Neue"/>
              </a:rPr>
              <a:t>Transformation</a:t>
            </a:r>
            <a:endParaRPr sz="1400" b="1" kern="0" dirty="0">
              <a:solidFill>
                <a:schemeClr val="tx1">
                  <a:lumMod val="65000"/>
                  <a:lumOff val="35000"/>
                </a:schemeClr>
              </a:solidFill>
              <a:latin typeface="Avenir Next" panose="020B0503020202020204" pitchFamily="34" charset="0"/>
              <a:ea typeface="Helvetica Neue"/>
              <a:cs typeface="Helvetica Neue"/>
              <a:sym typeface="Helvetica Neue"/>
            </a:endParaRPr>
          </a:p>
        </p:txBody>
      </p:sp>
      <p:sp>
        <p:nvSpPr>
          <p:cNvPr id="54" name="Google Shape;895;p119">
            <a:extLst>
              <a:ext uri="{FF2B5EF4-FFF2-40B4-BE49-F238E27FC236}">
                <a16:creationId xmlns:a16="http://schemas.microsoft.com/office/drawing/2014/main" id="{9C301878-532D-8F4B-8261-07D9495180F3}"/>
              </a:ext>
            </a:extLst>
          </p:cNvPr>
          <p:cNvSpPr txBox="1"/>
          <p:nvPr/>
        </p:nvSpPr>
        <p:spPr>
          <a:xfrm>
            <a:off x="703360" y="5601687"/>
            <a:ext cx="1384799" cy="197257"/>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i="0" u="none" strike="noStrike" kern="0" cap="none" spc="0" normalizeH="0" baseline="0" noProof="0" dirty="0">
                <a:ln>
                  <a:noFill/>
                </a:ln>
                <a:solidFill>
                  <a:schemeClr val="bg1"/>
                </a:solidFill>
                <a:effectLst/>
                <a:uLnTx/>
                <a:uFillTx/>
                <a:latin typeface="Helvetica Neue"/>
                <a:ea typeface="Helvetica Neue"/>
                <a:cs typeface="Helvetica Neue"/>
                <a:sym typeface="Helvetica Neue"/>
              </a:rPr>
              <a:t>$</a:t>
            </a:r>
            <a:r>
              <a:rPr lang="en-US" sz="1400" kern="0" dirty="0">
                <a:solidFill>
                  <a:schemeClr val="bg1"/>
                </a:solidFill>
                <a:latin typeface="Helvetica Neue"/>
                <a:ea typeface="Helvetica Neue"/>
                <a:cs typeface="Helvetica Neue"/>
                <a:sym typeface="Helvetica Neue"/>
              </a:rPr>
              <a:t>110</a:t>
            </a:r>
            <a:r>
              <a:rPr kumimoji="0" lang="en-US" sz="1400" i="0" u="none" strike="noStrike" kern="0" cap="none" spc="0" normalizeH="0" baseline="0" noProof="0" dirty="0">
                <a:ln>
                  <a:noFill/>
                </a:ln>
                <a:solidFill>
                  <a:schemeClr val="bg1"/>
                </a:solidFill>
                <a:effectLst/>
                <a:uLnTx/>
                <a:uFillTx/>
                <a:latin typeface="Helvetica Neue"/>
                <a:ea typeface="Helvetica Neue"/>
                <a:cs typeface="Helvetica Neue"/>
                <a:sym typeface="Helvetica Neue"/>
              </a:rPr>
              <a:t> million</a:t>
            </a:r>
            <a:endParaRPr kumimoji="0" sz="1400" i="0" u="none" strike="noStrike" kern="0" cap="none" spc="0" normalizeH="0" baseline="0" noProof="0" dirty="0">
              <a:ln>
                <a:noFill/>
              </a:ln>
              <a:solidFill>
                <a:schemeClr val="bg1"/>
              </a:solidFill>
              <a:effectLst/>
              <a:uLnTx/>
              <a:uFillTx/>
              <a:latin typeface="Helvetica Neue"/>
              <a:ea typeface="Helvetica Neue"/>
              <a:cs typeface="Helvetica Neue"/>
              <a:sym typeface="Helvetica Neue"/>
            </a:endParaRPr>
          </a:p>
        </p:txBody>
      </p:sp>
      <p:sp>
        <p:nvSpPr>
          <p:cNvPr id="55" name="Google Shape;890;p119">
            <a:extLst>
              <a:ext uri="{FF2B5EF4-FFF2-40B4-BE49-F238E27FC236}">
                <a16:creationId xmlns:a16="http://schemas.microsoft.com/office/drawing/2014/main" id="{E2408616-8D4C-C149-B50E-A1651170555F}"/>
              </a:ext>
            </a:extLst>
          </p:cNvPr>
          <p:cNvSpPr txBox="1"/>
          <p:nvPr/>
        </p:nvSpPr>
        <p:spPr>
          <a:xfrm>
            <a:off x="2645036" y="5594061"/>
            <a:ext cx="1403988" cy="3528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i="0" u="none" strike="noStrike" kern="0" cap="none" spc="0" normalizeH="0" baseline="0" noProof="0" dirty="0">
                <a:ln>
                  <a:noFill/>
                </a:ln>
                <a:solidFill>
                  <a:schemeClr val="bg1"/>
                </a:solidFill>
                <a:effectLst/>
                <a:uLnTx/>
                <a:uFillTx/>
                <a:latin typeface="Helvetica Neue"/>
                <a:ea typeface="Helvetica Neue"/>
                <a:cs typeface="Helvetica Neue"/>
                <a:sym typeface="Helvetica Neue"/>
              </a:rPr>
              <a:t>$208 million</a:t>
            </a:r>
            <a:endParaRPr kumimoji="0" sz="1400" i="0" u="none" strike="noStrike" kern="0" cap="none" spc="0" normalizeH="0" baseline="0" noProof="0" dirty="0">
              <a:ln>
                <a:noFill/>
              </a:ln>
              <a:solidFill>
                <a:schemeClr val="bg1"/>
              </a:solidFill>
              <a:effectLst/>
              <a:uLnTx/>
              <a:uFillTx/>
              <a:latin typeface="Helvetica Neue"/>
              <a:ea typeface="Helvetica Neue"/>
              <a:cs typeface="Helvetica Neue"/>
              <a:sym typeface="Helvetica Neue"/>
            </a:endParaRPr>
          </a:p>
        </p:txBody>
      </p:sp>
      <p:sp>
        <p:nvSpPr>
          <p:cNvPr id="56" name="Google Shape;889;p119">
            <a:extLst>
              <a:ext uri="{FF2B5EF4-FFF2-40B4-BE49-F238E27FC236}">
                <a16:creationId xmlns:a16="http://schemas.microsoft.com/office/drawing/2014/main" id="{366438AC-FBFA-EC45-89B8-A14ACAB42C81}"/>
              </a:ext>
            </a:extLst>
          </p:cNvPr>
          <p:cNvSpPr txBox="1"/>
          <p:nvPr/>
        </p:nvSpPr>
        <p:spPr>
          <a:xfrm>
            <a:off x="4395135" y="5592672"/>
            <a:ext cx="1788140" cy="246613"/>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i="0" u="none" strike="noStrike" kern="0" cap="none" spc="0" normalizeH="0" baseline="0" noProof="0" dirty="0">
                <a:ln>
                  <a:noFill/>
                </a:ln>
                <a:solidFill>
                  <a:schemeClr val="bg1"/>
                </a:solidFill>
                <a:effectLst/>
                <a:uLnTx/>
                <a:uFillTx/>
                <a:latin typeface="Helvetica Neue"/>
                <a:ea typeface="Helvetica Neue"/>
                <a:cs typeface="Helvetica Neue"/>
                <a:sym typeface="Helvetica Neue"/>
              </a:rPr>
              <a:t>$237 million</a:t>
            </a:r>
            <a:endParaRPr kumimoji="0" sz="1400" i="0" u="none" strike="noStrike" kern="0" cap="none" spc="0" normalizeH="0" baseline="0" noProof="0" dirty="0">
              <a:ln>
                <a:noFill/>
              </a:ln>
              <a:solidFill>
                <a:schemeClr val="bg1"/>
              </a:solidFill>
              <a:effectLst/>
              <a:uLnTx/>
              <a:uFillTx/>
              <a:latin typeface="Helvetica Neue"/>
              <a:ea typeface="Helvetica Neue"/>
              <a:cs typeface="Helvetica Neue"/>
              <a:sym typeface="Helvetica Neue"/>
            </a:endParaRPr>
          </a:p>
        </p:txBody>
      </p:sp>
      <p:pic>
        <p:nvPicPr>
          <p:cNvPr id="57" name="Picture 56">
            <a:extLst>
              <a:ext uri="{FF2B5EF4-FFF2-40B4-BE49-F238E27FC236}">
                <a16:creationId xmlns:a16="http://schemas.microsoft.com/office/drawing/2014/main" id="{47C6C17D-6B7B-AB40-8846-E09054EDAA0F}"/>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a:off x="6935466" y="4554777"/>
            <a:ext cx="600758" cy="1019590"/>
          </a:xfrm>
          <a:prstGeom prst="rect">
            <a:avLst/>
          </a:prstGeom>
          <a:ln w="12700">
            <a:solidFill>
              <a:schemeClr val="bg1"/>
            </a:solidFill>
          </a:ln>
        </p:spPr>
      </p:pic>
      <p:pic>
        <p:nvPicPr>
          <p:cNvPr id="58" name="Picture 57">
            <a:extLst>
              <a:ext uri="{FF2B5EF4-FFF2-40B4-BE49-F238E27FC236}">
                <a16:creationId xmlns:a16="http://schemas.microsoft.com/office/drawing/2014/main" id="{90B17485-ABFA-5945-90EC-BAC234D8A010}"/>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a:stretch/>
        </p:blipFill>
        <p:spPr>
          <a:xfrm>
            <a:off x="4990670" y="4554777"/>
            <a:ext cx="605947" cy="1025318"/>
          </a:xfrm>
          <a:prstGeom prst="rect">
            <a:avLst/>
          </a:prstGeom>
          <a:ln w="12700">
            <a:solidFill>
              <a:schemeClr val="bg1"/>
            </a:solidFill>
          </a:ln>
        </p:spPr>
      </p:pic>
      <p:pic>
        <p:nvPicPr>
          <p:cNvPr id="59" name="Picture 58">
            <a:extLst>
              <a:ext uri="{FF2B5EF4-FFF2-40B4-BE49-F238E27FC236}">
                <a16:creationId xmlns:a16="http://schemas.microsoft.com/office/drawing/2014/main" id="{28FACF13-A474-B04F-AD3F-7A1396DD44EF}"/>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a:stretch/>
        </p:blipFill>
        <p:spPr>
          <a:xfrm>
            <a:off x="3045874" y="4554777"/>
            <a:ext cx="605947" cy="1024447"/>
          </a:xfrm>
          <a:prstGeom prst="rect">
            <a:avLst/>
          </a:prstGeom>
          <a:ln w="12700">
            <a:solidFill>
              <a:schemeClr val="bg1"/>
            </a:solidFill>
          </a:ln>
        </p:spPr>
      </p:pic>
      <p:pic>
        <p:nvPicPr>
          <p:cNvPr id="60" name="Picture 59">
            <a:extLst>
              <a:ext uri="{FF2B5EF4-FFF2-40B4-BE49-F238E27FC236}">
                <a16:creationId xmlns:a16="http://schemas.microsoft.com/office/drawing/2014/main" id="{356C3C34-B3F7-4241-96D0-27FCAA12E321}"/>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p:blipFill>
        <p:spPr>
          <a:xfrm>
            <a:off x="1106268" y="4554777"/>
            <a:ext cx="600757" cy="1020757"/>
          </a:xfrm>
          <a:prstGeom prst="rect">
            <a:avLst/>
          </a:prstGeom>
          <a:ln w="12700">
            <a:solidFill>
              <a:schemeClr val="bg1"/>
            </a:solidFill>
          </a:ln>
        </p:spPr>
      </p:pic>
      <p:pic>
        <p:nvPicPr>
          <p:cNvPr id="61" name="Picture 60">
            <a:extLst>
              <a:ext uri="{FF2B5EF4-FFF2-40B4-BE49-F238E27FC236}">
                <a16:creationId xmlns:a16="http://schemas.microsoft.com/office/drawing/2014/main" id="{C6CB86DE-220D-804E-82AC-A5351A0CEB41}"/>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a:stretch/>
        </p:blipFill>
        <p:spPr>
          <a:xfrm>
            <a:off x="9809995" y="1159359"/>
            <a:ext cx="2270279" cy="1516943"/>
          </a:xfrm>
          <a:prstGeom prst="rect">
            <a:avLst/>
          </a:prstGeom>
          <a:ln w="25400">
            <a:gradFill flip="none" rotWithShape="1">
              <a:gsLst>
                <a:gs pos="0">
                  <a:schemeClr val="accent3">
                    <a:lumMod val="67000"/>
                  </a:schemeClr>
                </a:gs>
                <a:gs pos="100000">
                  <a:schemeClr val="accent3">
                    <a:lumMod val="97000"/>
                    <a:lumOff val="3000"/>
                  </a:schemeClr>
                </a:gs>
              </a:gsLst>
              <a:lin ang="13500000" scaled="1"/>
              <a:tileRect/>
            </a:gradFill>
          </a:ln>
        </p:spPr>
      </p:pic>
      <p:pic>
        <p:nvPicPr>
          <p:cNvPr id="62" name="Picture 61">
            <a:extLst>
              <a:ext uri="{FF2B5EF4-FFF2-40B4-BE49-F238E27FC236}">
                <a16:creationId xmlns:a16="http://schemas.microsoft.com/office/drawing/2014/main" id="{74D2B1D7-12E4-5B41-B5C2-CA0C4647ABC2}"/>
              </a:ext>
            </a:extLst>
          </p:cNvPr>
          <p:cNvPicPr>
            <a:picLocks noChangeAspect="1"/>
          </p:cNvPicPr>
          <p:nvPr/>
        </p:nvPicPr>
        <p:blipFill rotWithShape="1">
          <a:blip r:embed="rId16" cstate="hqprint">
            <a:extLst>
              <a:ext uri="{28A0092B-C50C-407E-A947-70E740481C1C}">
                <a14:useLocalDpi xmlns:a14="http://schemas.microsoft.com/office/drawing/2010/main"/>
              </a:ext>
            </a:extLst>
          </a:blip>
          <a:srcRect/>
          <a:stretch/>
        </p:blipFill>
        <p:spPr>
          <a:xfrm>
            <a:off x="9051009" y="2285758"/>
            <a:ext cx="2918319" cy="1944807"/>
          </a:xfrm>
          <a:prstGeom prst="rect">
            <a:avLst/>
          </a:prstGeom>
          <a:ln w="25400">
            <a:gradFill flip="none" rotWithShape="1">
              <a:gsLst>
                <a:gs pos="0">
                  <a:schemeClr val="accent3">
                    <a:lumMod val="67000"/>
                  </a:schemeClr>
                </a:gs>
                <a:gs pos="100000">
                  <a:schemeClr val="accent3">
                    <a:lumMod val="97000"/>
                    <a:lumOff val="3000"/>
                  </a:schemeClr>
                </a:gs>
              </a:gsLst>
              <a:lin ang="13500000" scaled="1"/>
              <a:tileRect/>
            </a:gradFill>
          </a:ln>
        </p:spPr>
      </p:pic>
      <p:pic>
        <p:nvPicPr>
          <p:cNvPr id="63" name="Picture 62">
            <a:extLst>
              <a:ext uri="{FF2B5EF4-FFF2-40B4-BE49-F238E27FC236}">
                <a16:creationId xmlns:a16="http://schemas.microsoft.com/office/drawing/2014/main" id="{94218B70-02C4-3445-8D42-782198E38FD6}"/>
              </a:ext>
            </a:extLst>
          </p:cNvPr>
          <p:cNvPicPr>
            <a:picLocks noChangeAspect="1"/>
          </p:cNvPicPr>
          <p:nvPr/>
        </p:nvPicPr>
        <p:blipFill>
          <a:blip r:embed="rId17"/>
          <a:srcRect/>
          <a:stretch/>
        </p:blipFill>
        <p:spPr>
          <a:xfrm>
            <a:off x="8803110" y="3551517"/>
            <a:ext cx="2948683" cy="1965788"/>
          </a:xfrm>
          <a:prstGeom prst="rect">
            <a:avLst/>
          </a:prstGeom>
          <a:ln w="25400">
            <a:gradFill flip="none" rotWithShape="1">
              <a:gsLst>
                <a:gs pos="0">
                  <a:schemeClr val="accent3">
                    <a:lumMod val="67000"/>
                  </a:schemeClr>
                </a:gs>
                <a:gs pos="100000">
                  <a:schemeClr val="accent3">
                    <a:lumMod val="97000"/>
                    <a:lumOff val="3000"/>
                  </a:schemeClr>
                </a:gs>
              </a:gsLst>
              <a:lin ang="13500000" scaled="1"/>
              <a:tileRect/>
            </a:gradFill>
          </a:ln>
        </p:spPr>
      </p:pic>
      <p:sp>
        <p:nvSpPr>
          <p:cNvPr id="64" name="Google Shape;886;p119">
            <a:extLst>
              <a:ext uri="{FF2B5EF4-FFF2-40B4-BE49-F238E27FC236}">
                <a16:creationId xmlns:a16="http://schemas.microsoft.com/office/drawing/2014/main" id="{00D1A925-01AA-4549-B52A-8C4E82300AEA}"/>
              </a:ext>
            </a:extLst>
          </p:cNvPr>
          <p:cNvSpPr txBox="1"/>
          <p:nvPr/>
        </p:nvSpPr>
        <p:spPr>
          <a:xfrm>
            <a:off x="453628" y="3261055"/>
            <a:ext cx="4963663" cy="458545"/>
          </a:xfrm>
          <a:prstGeom prst="rect">
            <a:avLst/>
          </a:prstGeom>
          <a:noFill/>
          <a:ln>
            <a:noFill/>
          </a:ln>
        </p:spPr>
        <p:txBody>
          <a:bodyPr spcFirstLastPara="1" wrap="square" lIns="91425" tIns="91425" rIns="91425" bIns="91425" anchor="t" anchorCtr="0">
            <a:noAutofit/>
          </a:bodyPr>
          <a:lstStyle/>
          <a:p>
            <a:pPr lvl="0">
              <a:buClr>
                <a:srgbClr val="000000"/>
              </a:buClr>
              <a:defRPr/>
            </a:pPr>
            <a:r>
              <a:rPr lang="en-US" sz="900" dirty="0">
                <a:latin typeface="Avenir Next" panose="020B0503020202020204" pitchFamily="34" charset="0"/>
              </a:rPr>
              <a:t>* Numbers above are based on fiscal 2019, Langley spent about $368 million in Virginia with 58 percent of that going to small businesses.</a:t>
            </a:r>
            <a:endParaRPr kumimoji="0" sz="900" u="none" strike="noStrike" kern="0" cap="none" spc="0" normalizeH="0" baseline="0" noProof="0" dirty="0">
              <a:ln>
                <a:noFill/>
              </a:ln>
              <a:effectLst/>
              <a:uLnTx/>
              <a:uFillTx/>
              <a:latin typeface="Avenir Next" panose="020B0503020202020204" pitchFamily="34" charset="0"/>
              <a:ea typeface="Helvetica Neue"/>
              <a:cs typeface="Helvetica Neue"/>
              <a:sym typeface="Helvetica Neue"/>
            </a:endParaRPr>
          </a:p>
        </p:txBody>
      </p:sp>
    </p:spTree>
    <p:extLst>
      <p:ext uri="{BB962C8B-B14F-4D97-AF65-F5344CB8AC3E}">
        <p14:creationId xmlns:p14="http://schemas.microsoft.com/office/powerpoint/2010/main" val="2337773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A45B39-3BFD-9D46-9F1D-06F4DE7B268B}"/>
              </a:ext>
            </a:extLst>
          </p:cNvPr>
          <p:cNvSpPr>
            <a:spLocks noGrp="1"/>
          </p:cNvSpPr>
          <p:nvPr>
            <p:ph idx="1"/>
          </p:nvPr>
        </p:nvSpPr>
        <p:spPr/>
        <p:txBody>
          <a:bodyPr/>
          <a:lstStyle/>
          <a:p>
            <a:r>
              <a:rPr lang="en-US" dirty="0"/>
              <a:t>Back Up</a:t>
            </a:r>
          </a:p>
        </p:txBody>
      </p:sp>
    </p:spTree>
    <p:extLst>
      <p:ext uri="{BB962C8B-B14F-4D97-AF65-F5344CB8AC3E}">
        <p14:creationId xmlns:p14="http://schemas.microsoft.com/office/powerpoint/2010/main" val="3001302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2F1811-A9E8-9B4A-8A5E-66547F51FB7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485047" y="211448"/>
            <a:ext cx="2399106" cy="870850"/>
          </a:xfrm>
          <a:prstGeom prst="rect">
            <a:avLst/>
          </a:prstGeom>
        </p:spPr>
      </p:pic>
      <p:sp>
        <p:nvSpPr>
          <p:cNvPr id="3" name="Title 7">
            <a:extLst>
              <a:ext uri="{FF2B5EF4-FFF2-40B4-BE49-F238E27FC236}">
                <a16:creationId xmlns:a16="http://schemas.microsoft.com/office/drawing/2014/main" id="{2376F5D2-99F0-8047-87D5-AC3604111784}"/>
              </a:ext>
            </a:extLst>
          </p:cNvPr>
          <p:cNvSpPr txBox="1">
            <a:spLocks/>
          </p:cNvSpPr>
          <p:nvPr/>
        </p:nvSpPr>
        <p:spPr>
          <a:xfrm>
            <a:off x="365234" y="39169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Arial" panose="020B0604020202020204" pitchFamily="34" charset="0"/>
                <a:cs typeface="Arial" panose="020B0604020202020204" pitchFamily="34" charset="0"/>
              </a:rPr>
              <a:t>NASA Langley Recent Milestones </a:t>
            </a:r>
          </a:p>
        </p:txBody>
      </p:sp>
      <p:pic>
        <p:nvPicPr>
          <p:cNvPr id="2" name="Online Media 1" descr="2020 Highlights from NASA's Langley Research Center">
            <a:hlinkClick r:id="" action="ppaction://media"/>
            <a:extLst>
              <a:ext uri="{FF2B5EF4-FFF2-40B4-BE49-F238E27FC236}">
                <a16:creationId xmlns:a16="http://schemas.microsoft.com/office/drawing/2014/main" id="{6A857F2C-0827-ED40-883E-A0A4011EA338}"/>
              </a:ext>
            </a:extLst>
          </p:cNvPr>
          <p:cNvPicPr>
            <a:picLocks noRot="1" noChangeAspect="1"/>
          </p:cNvPicPr>
          <p:nvPr>
            <a:videoFile r:link="rId1"/>
          </p:nvPr>
        </p:nvPicPr>
        <p:blipFill>
          <a:blip r:embed="rId5"/>
          <a:stretch>
            <a:fillRect/>
          </a:stretch>
        </p:blipFill>
        <p:spPr>
          <a:xfrm>
            <a:off x="1393371" y="1436261"/>
            <a:ext cx="8567057" cy="4840388"/>
          </a:xfrm>
          <a:prstGeom prst="rect">
            <a:avLst/>
          </a:prstGeom>
        </p:spPr>
      </p:pic>
    </p:spTree>
    <p:extLst>
      <p:ext uri="{BB962C8B-B14F-4D97-AF65-F5344CB8AC3E}">
        <p14:creationId xmlns:p14="http://schemas.microsoft.com/office/powerpoint/2010/main" val="323396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579</Words>
  <Application>Microsoft Macintosh PowerPoint</Application>
  <PresentationFormat>Widescreen</PresentationFormat>
  <Paragraphs>73</Paragraphs>
  <Slides>4</Slides>
  <Notes>3</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vt:i4>
      </vt:variant>
    </vt:vector>
  </HeadingPairs>
  <TitlesOfParts>
    <vt:vector size="14" baseType="lpstr">
      <vt:lpstr>Arial</vt:lpstr>
      <vt:lpstr>Avenir Next</vt:lpstr>
      <vt:lpstr>Avenir Next Demi Bold</vt:lpstr>
      <vt:lpstr>Avenir Next Medium</vt:lpstr>
      <vt:lpstr>Calibri</vt:lpstr>
      <vt:lpstr>Calibri Light</vt:lpstr>
      <vt:lpstr>Century Gothic</vt:lpstr>
      <vt:lpstr>Helvetica Neue</vt:lpstr>
      <vt:lpstr>Helvetica Neue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NASA Legislative Affairs and Federal Budget Process</dc:title>
  <dc:creator>Hunter Young</dc:creator>
  <cp:lastModifiedBy>Lawson, Donna G. (LARC-H1)</cp:lastModifiedBy>
  <cp:revision>24</cp:revision>
  <dcterms:created xsi:type="dcterms:W3CDTF">2020-05-27T18:32:38Z</dcterms:created>
  <dcterms:modified xsi:type="dcterms:W3CDTF">2021-01-12T22:03:03Z</dcterms:modified>
</cp:coreProperties>
</file>